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70" r:id="rId3"/>
    <p:sldId id="262" r:id="rId4"/>
    <p:sldId id="263" r:id="rId5"/>
    <p:sldId id="269" r:id="rId6"/>
    <p:sldId id="265" r:id="rId7"/>
    <p:sldId id="266" r:id="rId8"/>
    <p:sldId id="267" r:id="rId9"/>
    <p:sldId id="26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533"/>
    <p:restoredTop sz="73791"/>
  </p:normalViewPr>
  <p:slideViewPr>
    <p:cSldViewPr snapToGrid="0" snapToObjects="1">
      <p:cViewPr varScale="1">
        <p:scale>
          <a:sx n="80" d="100"/>
          <a:sy n="80" d="100"/>
        </p:scale>
        <p:origin x="146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9A01CB-7241-B24A-99DA-F1BDFC690B16}" type="datetimeFigureOut">
              <a:rPr lang="en-US" smtClean="0"/>
              <a:t>10/16/20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738366-E41F-D74F-B707-9B58F4A55C81}" type="slidenum">
              <a:rPr lang="en-US" smtClean="0"/>
              <a:t>‹#›</a:t>
            </a:fld>
            <a:endParaRPr lang="en-US"/>
          </a:p>
        </p:txBody>
      </p:sp>
    </p:spTree>
    <p:extLst>
      <p:ext uri="{BB962C8B-B14F-4D97-AF65-F5344CB8AC3E}">
        <p14:creationId xmlns:p14="http://schemas.microsoft.com/office/powerpoint/2010/main" val="389793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8738366-E41F-D74F-B707-9B58F4A55C81}" type="slidenum">
              <a:rPr lang="en-US" smtClean="0"/>
              <a:t>1</a:t>
            </a:fld>
            <a:endParaRPr lang="en-US"/>
          </a:p>
        </p:txBody>
      </p:sp>
    </p:spTree>
    <p:extLst>
      <p:ext uri="{BB962C8B-B14F-4D97-AF65-F5344CB8AC3E}">
        <p14:creationId xmlns:p14="http://schemas.microsoft.com/office/powerpoint/2010/main" val="1332575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8738366-E41F-D74F-B707-9B58F4A55C81}" type="slidenum">
              <a:rPr lang="en-US" smtClean="0"/>
              <a:t>2</a:t>
            </a:fld>
            <a:endParaRPr lang="en-US"/>
          </a:p>
        </p:txBody>
      </p:sp>
    </p:spTree>
    <p:extLst>
      <p:ext uri="{BB962C8B-B14F-4D97-AF65-F5344CB8AC3E}">
        <p14:creationId xmlns:p14="http://schemas.microsoft.com/office/powerpoint/2010/main" val="3382964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8738366-E41F-D74F-B707-9B58F4A55C81}" type="slidenum">
              <a:rPr lang="en-US" smtClean="0"/>
              <a:t>3</a:t>
            </a:fld>
            <a:endParaRPr lang="en-US"/>
          </a:p>
        </p:txBody>
      </p:sp>
    </p:spTree>
    <p:extLst>
      <p:ext uri="{BB962C8B-B14F-4D97-AF65-F5344CB8AC3E}">
        <p14:creationId xmlns:p14="http://schemas.microsoft.com/office/powerpoint/2010/main" val="855780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8738366-E41F-D74F-B707-9B58F4A55C81}" type="slidenum">
              <a:rPr lang="en-US" smtClean="0"/>
              <a:t>4</a:t>
            </a:fld>
            <a:endParaRPr lang="en-US"/>
          </a:p>
        </p:txBody>
      </p:sp>
    </p:spTree>
    <p:extLst>
      <p:ext uri="{BB962C8B-B14F-4D97-AF65-F5344CB8AC3E}">
        <p14:creationId xmlns:p14="http://schemas.microsoft.com/office/powerpoint/2010/main" val="4024468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8738366-E41F-D74F-B707-9B58F4A55C81}" type="slidenum">
              <a:rPr lang="en-US" smtClean="0"/>
              <a:t>5</a:t>
            </a:fld>
            <a:endParaRPr lang="en-US"/>
          </a:p>
        </p:txBody>
      </p:sp>
    </p:spTree>
    <p:extLst>
      <p:ext uri="{BB962C8B-B14F-4D97-AF65-F5344CB8AC3E}">
        <p14:creationId xmlns:p14="http://schemas.microsoft.com/office/powerpoint/2010/main" val="1948277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8738366-E41F-D74F-B707-9B58F4A55C81}" type="slidenum">
              <a:rPr lang="en-US" smtClean="0"/>
              <a:t>6</a:t>
            </a:fld>
            <a:endParaRPr lang="en-US"/>
          </a:p>
        </p:txBody>
      </p:sp>
    </p:spTree>
    <p:extLst>
      <p:ext uri="{BB962C8B-B14F-4D97-AF65-F5344CB8AC3E}">
        <p14:creationId xmlns:p14="http://schemas.microsoft.com/office/powerpoint/2010/main" val="757792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8738366-E41F-D74F-B707-9B58F4A55C81}" type="slidenum">
              <a:rPr lang="en-US" smtClean="0"/>
              <a:t>7</a:t>
            </a:fld>
            <a:endParaRPr lang="en-US"/>
          </a:p>
        </p:txBody>
      </p:sp>
    </p:spTree>
    <p:extLst>
      <p:ext uri="{BB962C8B-B14F-4D97-AF65-F5344CB8AC3E}">
        <p14:creationId xmlns:p14="http://schemas.microsoft.com/office/powerpoint/2010/main" val="27510862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8738366-E41F-D74F-B707-9B58F4A55C81}" type="slidenum">
              <a:rPr lang="en-US" smtClean="0"/>
              <a:t>8</a:t>
            </a:fld>
            <a:endParaRPr lang="en-US"/>
          </a:p>
        </p:txBody>
      </p:sp>
    </p:spTree>
    <p:extLst>
      <p:ext uri="{BB962C8B-B14F-4D97-AF65-F5344CB8AC3E}">
        <p14:creationId xmlns:p14="http://schemas.microsoft.com/office/powerpoint/2010/main" val="1658355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8738366-E41F-D74F-B707-9B58F4A55C81}" type="slidenum">
              <a:rPr lang="en-US" smtClean="0"/>
              <a:t>9</a:t>
            </a:fld>
            <a:endParaRPr lang="en-US"/>
          </a:p>
        </p:txBody>
      </p:sp>
    </p:spTree>
    <p:extLst>
      <p:ext uri="{BB962C8B-B14F-4D97-AF65-F5344CB8AC3E}">
        <p14:creationId xmlns:p14="http://schemas.microsoft.com/office/powerpoint/2010/main" val="3762845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96D06-C97E-B94C-8FF1-F7AF50E281CC}"/>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710D185F-1CAB-F64C-8EE8-826DD7162D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CD7C5FB4-0C7F-2344-BB54-12E0FD212C5B}"/>
              </a:ext>
            </a:extLst>
          </p:cNvPr>
          <p:cNvSpPr>
            <a:spLocks noGrp="1"/>
          </p:cNvSpPr>
          <p:nvPr>
            <p:ph type="dt" sz="half" idx="10"/>
          </p:nvPr>
        </p:nvSpPr>
        <p:spPr/>
        <p:txBody>
          <a:bodyPr/>
          <a:lstStyle/>
          <a:p>
            <a:fld id="{CED4B27C-6972-CB40-A0A1-5D7F04E3832E}" type="datetime1">
              <a:rPr lang="en-GB" smtClean="0"/>
              <a:t>16/10/2020</a:t>
            </a:fld>
            <a:endParaRPr lang="en-US"/>
          </a:p>
        </p:txBody>
      </p:sp>
      <p:sp>
        <p:nvSpPr>
          <p:cNvPr id="5" name="Footer Placeholder 4">
            <a:extLst>
              <a:ext uri="{FF2B5EF4-FFF2-40B4-BE49-F238E27FC236}">
                <a16:creationId xmlns:a16="http://schemas.microsoft.com/office/drawing/2014/main" id="{BD046E8D-B449-304F-8004-A0AE4559B8BC}"/>
              </a:ext>
            </a:extLst>
          </p:cNvPr>
          <p:cNvSpPr>
            <a:spLocks noGrp="1"/>
          </p:cNvSpPr>
          <p:nvPr>
            <p:ph type="ftr" sz="quarter" idx="11"/>
          </p:nvPr>
        </p:nvSpPr>
        <p:spPr/>
        <p:txBody>
          <a:bodyPr/>
          <a:lstStyle/>
          <a:p>
            <a:r>
              <a:rPr lang="en-US"/>
              <a:t>Southampton &amp; IOW Music Hub</a:t>
            </a:r>
          </a:p>
        </p:txBody>
      </p:sp>
      <p:sp>
        <p:nvSpPr>
          <p:cNvPr id="6" name="Slide Number Placeholder 5">
            <a:extLst>
              <a:ext uri="{FF2B5EF4-FFF2-40B4-BE49-F238E27FC236}">
                <a16:creationId xmlns:a16="http://schemas.microsoft.com/office/drawing/2014/main" id="{612D90EA-DA42-3340-9BD8-B2DCD1724FF9}"/>
              </a:ext>
            </a:extLst>
          </p:cNvPr>
          <p:cNvSpPr>
            <a:spLocks noGrp="1"/>
          </p:cNvSpPr>
          <p:nvPr>
            <p:ph type="sldNum" sz="quarter" idx="12"/>
          </p:nvPr>
        </p:nvSpPr>
        <p:spPr/>
        <p:txBody>
          <a:bodyPr/>
          <a:lstStyle/>
          <a:p>
            <a:fld id="{DBEC904A-A9A6-BD46-B451-9A70632E1F57}" type="slidenum">
              <a:rPr lang="en-US" smtClean="0"/>
              <a:t>‹#›</a:t>
            </a:fld>
            <a:endParaRPr lang="en-US"/>
          </a:p>
        </p:txBody>
      </p:sp>
    </p:spTree>
    <p:extLst>
      <p:ext uri="{BB962C8B-B14F-4D97-AF65-F5344CB8AC3E}">
        <p14:creationId xmlns:p14="http://schemas.microsoft.com/office/powerpoint/2010/main" val="2904754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43AE4-FC20-9F4C-965C-32CC6DEC98E7}"/>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67CC6CC-3FA5-A249-9FA7-12BB69C98D8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D5FF543-5FCC-F447-B253-5C559FF74B52}"/>
              </a:ext>
            </a:extLst>
          </p:cNvPr>
          <p:cNvSpPr>
            <a:spLocks noGrp="1"/>
          </p:cNvSpPr>
          <p:nvPr>
            <p:ph type="dt" sz="half" idx="10"/>
          </p:nvPr>
        </p:nvSpPr>
        <p:spPr/>
        <p:txBody>
          <a:bodyPr/>
          <a:lstStyle/>
          <a:p>
            <a:fld id="{9B7560BB-F52C-ED4F-81C3-DD925E868317}" type="datetime1">
              <a:rPr lang="en-GB" smtClean="0"/>
              <a:t>16/10/2020</a:t>
            </a:fld>
            <a:endParaRPr lang="en-US"/>
          </a:p>
        </p:txBody>
      </p:sp>
      <p:sp>
        <p:nvSpPr>
          <p:cNvPr id="5" name="Footer Placeholder 4">
            <a:extLst>
              <a:ext uri="{FF2B5EF4-FFF2-40B4-BE49-F238E27FC236}">
                <a16:creationId xmlns:a16="http://schemas.microsoft.com/office/drawing/2014/main" id="{7DA401E3-0E9C-084D-B9E1-C936EFD16A5B}"/>
              </a:ext>
            </a:extLst>
          </p:cNvPr>
          <p:cNvSpPr>
            <a:spLocks noGrp="1"/>
          </p:cNvSpPr>
          <p:nvPr>
            <p:ph type="ftr" sz="quarter" idx="11"/>
          </p:nvPr>
        </p:nvSpPr>
        <p:spPr/>
        <p:txBody>
          <a:bodyPr/>
          <a:lstStyle/>
          <a:p>
            <a:r>
              <a:rPr lang="en-US"/>
              <a:t>Southampton &amp; IOW Music Hub</a:t>
            </a:r>
          </a:p>
        </p:txBody>
      </p:sp>
      <p:sp>
        <p:nvSpPr>
          <p:cNvPr id="6" name="Slide Number Placeholder 5">
            <a:extLst>
              <a:ext uri="{FF2B5EF4-FFF2-40B4-BE49-F238E27FC236}">
                <a16:creationId xmlns:a16="http://schemas.microsoft.com/office/drawing/2014/main" id="{263F9C5D-9ED4-2943-BC9F-67606C7039CD}"/>
              </a:ext>
            </a:extLst>
          </p:cNvPr>
          <p:cNvSpPr>
            <a:spLocks noGrp="1"/>
          </p:cNvSpPr>
          <p:nvPr>
            <p:ph type="sldNum" sz="quarter" idx="12"/>
          </p:nvPr>
        </p:nvSpPr>
        <p:spPr/>
        <p:txBody>
          <a:bodyPr/>
          <a:lstStyle/>
          <a:p>
            <a:fld id="{DBEC904A-A9A6-BD46-B451-9A70632E1F57}" type="slidenum">
              <a:rPr lang="en-US" smtClean="0"/>
              <a:t>‹#›</a:t>
            </a:fld>
            <a:endParaRPr lang="en-US"/>
          </a:p>
        </p:txBody>
      </p:sp>
    </p:spTree>
    <p:extLst>
      <p:ext uri="{BB962C8B-B14F-4D97-AF65-F5344CB8AC3E}">
        <p14:creationId xmlns:p14="http://schemas.microsoft.com/office/powerpoint/2010/main" val="1151396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A12B61-EE91-A841-9641-43A2EAB7BF7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555482F-9B4E-E940-9BF7-BF41B0DBAFF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3A4DDED-A695-474B-B6AE-2EC0F3EE2600}"/>
              </a:ext>
            </a:extLst>
          </p:cNvPr>
          <p:cNvSpPr>
            <a:spLocks noGrp="1"/>
          </p:cNvSpPr>
          <p:nvPr>
            <p:ph type="dt" sz="half" idx="10"/>
          </p:nvPr>
        </p:nvSpPr>
        <p:spPr/>
        <p:txBody>
          <a:bodyPr/>
          <a:lstStyle/>
          <a:p>
            <a:fld id="{8F3C2A76-1C34-1347-93CA-6FA51D6C2BF0}" type="datetime1">
              <a:rPr lang="en-GB" smtClean="0"/>
              <a:t>16/10/2020</a:t>
            </a:fld>
            <a:endParaRPr lang="en-US"/>
          </a:p>
        </p:txBody>
      </p:sp>
      <p:sp>
        <p:nvSpPr>
          <p:cNvPr id="5" name="Footer Placeholder 4">
            <a:extLst>
              <a:ext uri="{FF2B5EF4-FFF2-40B4-BE49-F238E27FC236}">
                <a16:creationId xmlns:a16="http://schemas.microsoft.com/office/drawing/2014/main" id="{2A2974C8-73D1-EB45-8610-0EBBF8E88A43}"/>
              </a:ext>
            </a:extLst>
          </p:cNvPr>
          <p:cNvSpPr>
            <a:spLocks noGrp="1"/>
          </p:cNvSpPr>
          <p:nvPr>
            <p:ph type="ftr" sz="quarter" idx="11"/>
          </p:nvPr>
        </p:nvSpPr>
        <p:spPr/>
        <p:txBody>
          <a:bodyPr/>
          <a:lstStyle/>
          <a:p>
            <a:r>
              <a:rPr lang="en-US"/>
              <a:t>Southampton &amp; IOW Music Hub</a:t>
            </a:r>
          </a:p>
        </p:txBody>
      </p:sp>
      <p:sp>
        <p:nvSpPr>
          <p:cNvPr id="6" name="Slide Number Placeholder 5">
            <a:extLst>
              <a:ext uri="{FF2B5EF4-FFF2-40B4-BE49-F238E27FC236}">
                <a16:creationId xmlns:a16="http://schemas.microsoft.com/office/drawing/2014/main" id="{950BCA16-CDF8-824E-AA94-80D8022F3830}"/>
              </a:ext>
            </a:extLst>
          </p:cNvPr>
          <p:cNvSpPr>
            <a:spLocks noGrp="1"/>
          </p:cNvSpPr>
          <p:nvPr>
            <p:ph type="sldNum" sz="quarter" idx="12"/>
          </p:nvPr>
        </p:nvSpPr>
        <p:spPr/>
        <p:txBody>
          <a:bodyPr/>
          <a:lstStyle/>
          <a:p>
            <a:fld id="{DBEC904A-A9A6-BD46-B451-9A70632E1F57}" type="slidenum">
              <a:rPr lang="en-US" smtClean="0"/>
              <a:t>‹#›</a:t>
            </a:fld>
            <a:endParaRPr lang="en-US"/>
          </a:p>
        </p:txBody>
      </p:sp>
    </p:spTree>
    <p:extLst>
      <p:ext uri="{BB962C8B-B14F-4D97-AF65-F5344CB8AC3E}">
        <p14:creationId xmlns:p14="http://schemas.microsoft.com/office/powerpoint/2010/main" val="2011437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C5FBB-1E3F-874A-B3FE-0A6A636721E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0C5EF71-13AA-8041-A7C2-1062CA2FA57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DFFC7D7-1D01-F448-9BB1-93C1BC43BBD5}"/>
              </a:ext>
            </a:extLst>
          </p:cNvPr>
          <p:cNvSpPr>
            <a:spLocks noGrp="1"/>
          </p:cNvSpPr>
          <p:nvPr>
            <p:ph type="dt" sz="half" idx="10"/>
          </p:nvPr>
        </p:nvSpPr>
        <p:spPr/>
        <p:txBody>
          <a:bodyPr/>
          <a:lstStyle/>
          <a:p>
            <a:fld id="{CFDA63CD-809F-2F43-9897-C5EE8B196E6C}" type="datetime1">
              <a:rPr lang="en-GB" smtClean="0"/>
              <a:t>16/10/2020</a:t>
            </a:fld>
            <a:endParaRPr lang="en-US"/>
          </a:p>
        </p:txBody>
      </p:sp>
      <p:sp>
        <p:nvSpPr>
          <p:cNvPr id="5" name="Footer Placeholder 4">
            <a:extLst>
              <a:ext uri="{FF2B5EF4-FFF2-40B4-BE49-F238E27FC236}">
                <a16:creationId xmlns:a16="http://schemas.microsoft.com/office/drawing/2014/main" id="{1D413D9C-3773-1D4A-8485-7835156FF715}"/>
              </a:ext>
            </a:extLst>
          </p:cNvPr>
          <p:cNvSpPr>
            <a:spLocks noGrp="1"/>
          </p:cNvSpPr>
          <p:nvPr>
            <p:ph type="ftr" sz="quarter" idx="11"/>
          </p:nvPr>
        </p:nvSpPr>
        <p:spPr/>
        <p:txBody>
          <a:bodyPr/>
          <a:lstStyle/>
          <a:p>
            <a:r>
              <a:rPr lang="en-US"/>
              <a:t>Southampton &amp; IOW Music Hub</a:t>
            </a:r>
          </a:p>
        </p:txBody>
      </p:sp>
      <p:sp>
        <p:nvSpPr>
          <p:cNvPr id="6" name="Slide Number Placeholder 5">
            <a:extLst>
              <a:ext uri="{FF2B5EF4-FFF2-40B4-BE49-F238E27FC236}">
                <a16:creationId xmlns:a16="http://schemas.microsoft.com/office/drawing/2014/main" id="{E48B2A57-DC3B-634D-95FF-73C28FB8DC01}"/>
              </a:ext>
            </a:extLst>
          </p:cNvPr>
          <p:cNvSpPr>
            <a:spLocks noGrp="1"/>
          </p:cNvSpPr>
          <p:nvPr>
            <p:ph type="sldNum" sz="quarter" idx="12"/>
          </p:nvPr>
        </p:nvSpPr>
        <p:spPr/>
        <p:txBody>
          <a:bodyPr/>
          <a:lstStyle/>
          <a:p>
            <a:fld id="{DBEC904A-A9A6-BD46-B451-9A70632E1F57}" type="slidenum">
              <a:rPr lang="en-US" smtClean="0"/>
              <a:t>‹#›</a:t>
            </a:fld>
            <a:endParaRPr lang="en-US"/>
          </a:p>
        </p:txBody>
      </p:sp>
    </p:spTree>
    <p:extLst>
      <p:ext uri="{BB962C8B-B14F-4D97-AF65-F5344CB8AC3E}">
        <p14:creationId xmlns:p14="http://schemas.microsoft.com/office/powerpoint/2010/main" val="1209868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3589A-90A2-994C-A528-F0F8C151199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603459B0-6BB3-FB47-B3E9-DEB71BCB4C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065CF74-E162-A343-A3CA-B700315769FC}"/>
              </a:ext>
            </a:extLst>
          </p:cNvPr>
          <p:cNvSpPr>
            <a:spLocks noGrp="1"/>
          </p:cNvSpPr>
          <p:nvPr>
            <p:ph type="dt" sz="half" idx="10"/>
          </p:nvPr>
        </p:nvSpPr>
        <p:spPr/>
        <p:txBody>
          <a:bodyPr/>
          <a:lstStyle/>
          <a:p>
            <a:fld id="{8E73FABA-9911-1347-AE7F-072FE4601EB0}" type="datetime1">
              <a:rPr lang="en-GB" smtClean="0"/>
              <a:t>16/10/2020</a:t>
            </a:fld>
            <a:endParaRPr lang="en-US"/>
          </a:p>
        </p:txBody>
      </p:sp>
      <p:sp>
        <p:nvSpPr>
          <p:cNvPr id="5" name="Footer Placeholder 4">
            <a:extLst>
              <a:ext uri="{FF2B5EF4-FFF2-40B4-BE49-F238E27FC236}">
                <a16:creationId xmlns:a16="http://schemas.microsoft.com/office/drawing/2014/main" id="{0C2A9CE1-14EE-B74A-BB17-A14ECED4F328}"/>
              </a:ext>
            </a:extLst>
          </p:cNvPr>
          <p:cNvSpPr>
            <a:spLocks noGrp="1"/>
          </p:cNvSpPr>
          <p:nvPr>
            <p:ph type="ftr" sz="quarter" idx="11"/>
          </p:nvPr>
        </p:nvSpPr>
        <p:spPr/>
        <p:txBody>
          <a:bodyPr/>
          <a:lstStyle/>
          <a:p>
            <a:r>
              <a:rPr lang="en-US"/>
              <a:t>Southampton &amp; IOW Music Hub</a:t>
            </a:r>
          </a:p>
        </p:txBody>
      </p:sp>
      <p:sp>
        <p:nvSpPr>
          <p:cNvPr id="6" name="Slide Number Placeholder 5">
            <a:extLst>
              <a:ext uri="{FF2B5EF4-FFF2-40B4-BE49-F238E27FC236}">
                <a16:creationId xmlns:a16="http://schemas.microsoft.com/office/drawing/2014/main" id="{AE7A036E-29C4-084D-AC6D-9D0E0F0B6BED}"/>
              </a:ext>
            </a:extLst>
          </p:cNvPr>
          <p:cNvSpPr>
            <a:spLocks noGrp="1"/>
          </p:cNvSpPr>
          <p:nvPr>
            <p:ph type="sldNum" sz="quarter" idx="12"/>
          </p:nvPr>
        </p:nvSpPr>
        <p:spPr/>
        <p:txBody>
          <a:bodyPr/>
          <a:lstStyle/>
          <a:p>
            <a:fld id="{DBEC904A-A9A6-BD46-B451-9A70632E1F57}" type="slidenum">
              <a:rPr lang="en-US" smtClean="0"/>
              <a:t>‹#›</a:t>
            </a:fld>
            <a:endParaRPr lang="en-US"/>
          </a:p>
        </p:txBody>
      </p:sp>
    </p:spTree>
    <p:extLst>
      <p:ext uri="{BB962C8B-B14F-4D97-AF65-F5344CB8AC3E}">
        <p14:creationId xmlns:p14="http://schemas.microsoft.com/office/powerpoint/2010/main" val="47823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614D7-B2C1-7747-98F8-D21B4B26B18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84798CC-4C90-1640-B3B3-3B1A2C095F2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E7E6DAE5-9303-AC40-8D43-F0C74FE9A16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D4C3ADEE-D36B-7C41-9F9D-1151173BC0C5}"/>
              </a:ext>
            </a:extLst>
          </p:cNvPr>
          <p:cNvSpPr>
            <a:spLocks noGrp="1"/>
          </p:cNvSpPr>
          <p:nvPr>
            <p:ph type="dt" sz="half" idx="10"/>
          </p:nvPr>
        </p:nvSpPr>
        <p:spPr/>
        <p:txBody>
          <a:bodyPr/>
          <a:lstStyle/>
          <a:p>
            <a:fld id="{6CB7F5C7-A298-5444-84A7-C6874D22B0DA}" type="datetime1">
              <a:rPr lang="en-GB" smtClean="0"/>
              <a:t>16/10/2020</a:t>
            </a:fld>
            <a:endParaRPr lang="en-US"/>
          </a:p>
        </p:txBody>
      </p:sp>
      <p:sp>
        <p:nvSpPr>
          <p:cNvPr id="6" name="Footer Placeholder 5">
            <a:extLst>
              <a:ext uri="{FF2B5EF4-FFF2-40B4-BE49-F238E27FC236}">
                <a16:creationId xmlns:a16="http://schemas.microsoft.com/office/drawing/2014/main" id="{5C37D70E-81EB-AC40-A166-7499E1183F6E}"/>
              </a:ext>
            </a:extLst>
          </p:cNvPr>
          <p:cNvSpPr>
            <a:spLocks noGrp="1"/>
          </p:cNvSpPr>
          <p:nvPr>
            <p:ph type="ftr" sz="quarter" idx="11"/>
          </p:nvPr>
        </p:nvSpPr>
        <p:spPr/>
        <p:txBody>
          <a:bodyPr/>
          <a:lstStyle/>
          <a:p>
            <a:r>
              <a:rPr lang="en-US"/>
              <a:t>Southampton &amp; IOW Music Hub</a:t>
            </a:r>
          </a:p>
        </p:txBody>
      </p:sp>
      <p:sp>
        <p:nvSpPr>
          <p:cNvPr id="7" name="Slide Number Placeholder 6">
            <a:extLst>
              <a:ext uri="{FF2B5EF4-FFF2-40B4-BE49-F238E27FC236}">
                <a16:creationId xmlns:a16="http://schemas.microsoft.com/office/drawing/2014/main" id="{D781382F-A50E-914B-AEBC-30E62012AB4B}"/>
              </a:ext>
            </a:extLst>
          </p:cNvPr>
          <p:cNvSpPr>
            <a:spLocks noGrp="1"/>
          </p:cNvSpPr>
          <p:nvPr>
            <p:ph type="sldNum" sz="quarter" idx="12"/>
          </p:nvPr>
        </p:nvSpPr>
        <p:spPr/>
        <p:txBody>
          <a:bodyPr/>
          <a:lstStyle/>
          <a:p>
            <a:fld id="{DBEC904A-A9A6-BD46-B451-9A70632E1F57}" type="slidenum">
              <a:rPr lang="en-US" smtClean="0"/>
              <a:t>‹#›</a:t>
            </a:fld>
            <a:endParaRPr lang="en-US"/>
          </a:p>
        </p:txBody>
      </p:sp>
    </p:spTree>
    <p:extLst>
      <p:ext uri="{BB962C8B-B14F-4D97-AF65-F5344CB8AC3E}">
        <p14:creationId xmlns:p14="http://schemas.microsoft.com/office/powerpoint/2010/main" val="1691111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0B864-17B7-8E41-86EA-EC69CF6E5E6E}"/>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1ED22CA-C146-3142-A632-E0D480D584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F719446-2318-CC41-866A-81BF1755D3D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2CFC8BF0-6340-D940-A492-1529960143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B17B2D2-CC02-AB46-992C-F08C00563C2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9A189EB6-C73C-D947-BD95-4F11105AF769}"/>
              </a:ext>
            </a:extLst>
          </p:cNvPr>
          <p:cNvSpPr>
            <a:spLocks noGrp="1"/>
          </p:cNvSpPr>
          <p:nvPr>
            <p:ph type="dt" sz="half" idx="10"/>
          </p:nvPr>
        </p:nvSpPr>
        <p:spPr/>
        <p:txBody>
          <a:bodyPr/>
          <a:lstStyle/>
          <a:p>
            <a:fld id="{7CBDD146-46F7-FF41-A377-B67E251AB6AA}" type="datetime1">
              <a:rPr lang="en-GB" smtClean="0"/>
              <a:t>16/10/2020</a:t>
            </a:fld>
            <a:endParaRPr lang="en-US"/>
          </a:p>
        </p:txBody>
      </p:sp>
      <p:sp>
        <p:nvSpPr>
          <p:cNvPr id="8" name="Footer Placeholder 7">
            <a:extLst>
              <a:ext uri="{FF2B5EF4-FFF2-40B4-BE49-F238E27FC236}">
                <a16:creationId xmlns:a16="http://schemas.microsoft.com/office/drawing/2014/main" id="{15DB3DDA-6487-DB42-A5FA-A27DF2F7E48D}"/>
              </a:ext>
            </a:extLst>
          </p:cNvPr>
          <p:cNvSpPr>
            <a:spLocks noGrp="1"/>
          </p:cNvSpPr>
          <p:nvPr>
            <p:ph type="ftr" sz="quarter" idx="11"/>
          </p:nvPr>
        </p:nvSpPr>
        <p:spPr/>
        <p:txBody>
          <a:bodyPr/>
          <a:lstStyle/>
          <a:p>
            <a:r>
              <a:rPr lang="en-US"/>
              <a:t>Southampton &amp; IOW Music Hub</a:t>
            </a:r>
          </a:p>
        </p:txBody>
      </p:sp>
      <p:sp>
        <p:nvSpPr>
          <p:cNvPr id="9" name="Slide Number Placeholder 8">
            <a:extLst>
              <a:ext uri="{FF2B5EF4-FFF2-40B4-BE49-F238E27FC236}">
                <a16:creationId xmlns:a16="http://schemas.microsoft.com/office/drawing/2014/main" id="{DB5FF216-14B8-5648-8854-029CA62DB129}"/>
              </a:ext>
            </a:extLst>
          </p:cNvPr>
          <p:cNvSpPr>
            <a:spLocks noGrp="1"/>
          </p:cNvSpPr>
          <p:nvPr>
            <p:ph type="sldNum" sz="quarter" idx="12"/>
          </p:nvPr>
        </p:nvSpPr>
        <p:spPr/>
        <p:txBody>
          <a:bodyPr/>
          <a:lstStyle/>
          <a:p>
            <a:fld id="{DBEC904A-A9A6-BD46-B451-9A70632E1F57}" type="slidenum">
              <a:rPr lang="en-US" smtClean="0"/>
              <a:t>‹#›</a:t>
            </a:fld>
            <a:endParaRPr lang="en-US"/>
          </a:p>
        </p:txBody>
      </p:sp>
    </p:spTree>
    <p:extLst>
      <p:ext uri="{BB962C8B-B14F-4D97-AF65-F5344CB8AC3E}">
        <p14:creationId xmlns:p14="http://schemas.microsoft.com/office/powerpoint/2010/main" val="3480865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9F14A-A095-D749-8227-AA815B860ABE}"/>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48F9447A-A286-D340-AECB-240C872EB58B}"/>
              </a:ext>
            </a:extLst>
          </p:cNvPr>
          <p:cNvSpPr>
            <a:spLocks noGrp="1"/>
          </p:cNvSpPr>
          <p:nvPr>
            <p:ph type="dt" sz="half" idx="10"/>
          </p:nvPr>
        </p:nvSpPr>
        <p:spPr/>
        <p:txBody>
          <a:bodyPr/>
          <a:lstStyle/>
          <a:p>
            <a:fld id="{9896BF70-8F55-FD48-AF1A-B6238DC5553E}" type="datetime1">
              <a:rPr lang="en-GB" smtClean="0"/>
              <a:t>16/10/2020</a:t>
            </a:fld>
            <a:endParaRPr lang="en-US"/>
          </a:p>
        </p:txBody>
      </p:sp>
      <p:sp>
        <p:nvSpPr>
          <p:cNvPr id="4" name="Footer Placeholder 3">
            <a:extLst>
              <a:ext uri="{FF2B5EF4-FFF2-40B4-BE49-F238E27FC236}">
                <a16:creationId xmlns:a16="http://schemas.microsoft.com/office/drawing/2014/main" id="{9A94DAE7-883B-6A4C-8C69-ACDEBA22A931}"/>
              </a:ext>
            </a:extLst>
          </p:cNvPr>
          <p:cNvSpPr>
            <a:spLocks noGrp="1"/>
          </p:cNvSpPr>
          <p:nvPr>
            <p:ph type="ftr" sz="quarter" idx="11"/>
          </p:nvPr>
        </p:nvSpPr>
        <p:spPr/>
        <p:txBody>
          <a:bodyPr/>
          <a:lstStyle/>
          <a:p>
            <a:r>
              <a:rPr lang="en-US"/>
              <a:t>Southampton &amp; IOW Music Hub</a:t>
            </a:r>
          </a:p>
        </p:txBody>
      </p:sp>
      <p:sp>
        <p:nvSpPr>
          <p:cNvPr id="5" name="Slide Number Placeholder 4">
            <a:extLst>
              <a:ext uri="{FF2B5EF4-FFF2-40B4-BE49-F238E27FC236}">
                <a16:creationId xmlns:a16="http://schemas.microsoft.com/office/drawing/2014/main" id="{3794F0B1-AD34-8644-AEDC-B47B4C9F9948}"/>
              </a:ext>
            </a:extLst>
          </p:cNvPr>
          <p:cNvSpPr>
            <a:spLocks noGrp="1"/>
          </p:cNvSpPr>
          <p:nvPr>
            <p:ph type="sldNum" sz="quarter" idx="12"/>
          </p:nvPr>
        </p:nvSpPr>
        <p:spPr/>
        <p:txBody>
          <a:bodyPr/>
          <a:lstStyle/>
          <a:p>
            <a:fld id="{DBEC904A-A9A6-BD46-B451-9A70632E1F57}" type="slidenum">
              <a:rPr lang="en-US" smtClean="0"/>
              <a:t>‹#›</a:t>
            </a:fld>
            <a:endParaRPr lang="en-US"/>
          </a:p>
        </p:txBody>
      </p:sp>
    </p:spTree>
    <p:extLst>
      <p:ext uri="{BB962C8B-B14F-4D97-AF65-F5344CB8AC3E}">
        <p14:creationId xmlns:p14="http://schemas.microsoft.com/office/powerpoint/2010/main" val="1401458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B8EE97-0342-9743-B39E-E8D20A4298BA}"/>
              </a:ext>
            </a:extLst>
          </p:cNvPr>
          <p:cNvSpPr>
            <a:spLocks noGrp="1"/>
          </p:cNvSpPr>
          <p:nvPr>
            <p:ph type="dt" sz="half" idx="10"/>
          </p:nvPr>
        </p:nvSpPr>
        <p:spPr/>
        <p:txBody>
          <a:bodyPr/>
          <a:lstStyle/>
          <a:p>
            <a:fld id="{B67BE40E-56F6-FB40-8B0A-BE97DE2FBC39}" type="datetime1">
              <a:rPr lang="en-GB" smtClean="0"/>
              <a:t>16/10/2020</a:t>
            </a:fld>
            <a:endParaRPr lang="en-US"/>
          </a:p>
        </p:txBody>
      </p:sp>
      <p:sp>
        <p:nvSpPr>
          <p:cNvPr id="3" name="Footer Placeholder 2">
            <a:extLst>
              <a:ext uri="{FF2B5EF4-FFF2-40B4-BE49-F238E27FC236}">
                <a16:creationId xmlns:a16="http://schemas.microsoft.com/office/drawing/2014/main" id="{BE29957D-58A0-CC44-985F-D6CD1DB12853}"/>
              </a:ext>
            </a:extLst>
          </p:cNvPr>
          <p:cNvSpPr>
            <a:spLocks noGrp="1"/>
          </p:cNvSpPr>
          <p:nvPr>
            <p:ph type="ftr" sz="quarter" idx="11"/>
          </p:nvPr>
        </p:nvSpPr>
        <p:spPr/>
        <p:txBody>
          <a:bodyPr/>
          <a:lstStyle/>
          <a:p>
            <a:r>
              <a:rPr lang="en-US"/>
              <a:t>Southampton &amp; IOW Music Hub</a:t>
            </a:r>
          </a:p>
        </p:txBody>
      </p:sp>
      <p:sp>
        <p:nvSpPr>
          <p:cNvPr id="4" name="Slide Number Placeholder 3">
            <a:extLst>
              <a:ext uri="{FF2B5EF4-FFF2-40B4-BE49-F238E27FC236}">
                <a16:creationId xmlns:a16="http://schemas.microsoft.com/office/drawing/2014/main" id="{91537401-5C19-3345-A772-43ED59A53633}"/>
              </a:ext>
            </a:extLst>
          </p:cNvPr>
          <p:cNvSpPr>
            <a:spLocks noGrp="1"/>
          </p:cNvSpPr>
          <p:nvPr>
            <p:ph type="sldNum" sz="quarter" idx="12"/>
          </p:nvPr>
        </p:nvSpPr>
        <p:spPr/>
        <p:txBody>
          <a:bodyPr/>
          <a:lstStyle/>
          <a:p>
            <a:fld id="{DBEC904A-A9A6-BD46-B451-9A70632E1F57}" type="slidenum">
              <a:rPr lang="en-US" smtClean="0"/>
              <a:t>‹#›</a:t>
            </a:fld>
            <a:endParaRPr lang="en-US"/>
          </a:p>
        </p:txBody>
      </p:sp>
    </p:spTree>
    <p:extLst>
      <p:ext uri="{BB962C8B-B14F-4D97-AF65-F5344CB8AC3E}">
        <p14:creationId xmlns:p14="http://schemas.microsoft.com/office/powerpoint/2010/main" val="571569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E693E-5633-AC42-9390-92AB2A6C79E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40768473-C016-3B45-8336-F81CA63E02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8AF45D77-1E7C-C049-9B52-ED44F67D3E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76DDA42-E086-F648-AACF-493C4EB58201}"/>
              </a:ext>
            </a:extLst>
          </p:cNvPr>
          <p:cNvSpPr>
            <a:spLocks noGrp="1"/>
          </p:cNvSpPr>
          <p:nvPr>
            <p:ph type="dt" sz="half" idx="10"/>
          </p:nvPr>
        </p:nvSpPr>
        <p:spPr/>
        <p:txBody>
          <a:bodyPr/>
          <a:lstStyle/>
          <a:p>
            <a:fld id="{E7B49106-1485-674A-81CC-87DA0975CD18}" type="datetime1">
              <a:rPr lang="en-GB" smtClean="0"/>
              <a:t>16/10/2020</a:t>
            </a:fld>
            <a:endParaRPr lang="en-US"/>
          </a:p>
        </p:txBody>
      </p:sp>
      <p:sp>
        <p:nvSpPr>
          <p:cNvPr id="6" name="Footer Placeholder 5">
            <a:extLst>
              <a:ext uri="{FF2B5EF4-FFF2-40B4-BE49-F238E27FC236}">
                <a16:creationId xmlns:a16="http://schemas.microsoft.com/office/drawing/2014/main" id="{F4DE62F5-F1AF-444F-8631-13D40E470E35}"/>
              </a:ext>
            </a:extLst>
          </p:cNvPr>
          <p:cNvSpPr>
            <a:spLocks noGrp="1"/>
          </p:cNvSpPr>
          <p:nvPr>
            <p:ph type="ftr" sz="quarter" idx="11"/>
          </p:nvPr>
        </p:nvSpPr>
        <p:spPr/>
        <p:txBody>
          <a:bodyPr/>
          <a:lstStyle/>
          <a:p>
            <a:r>
              <a:rPr lang="en-US"/>
              <a:t>Southampton &amp; IOW Music Hub</a:t>
            </a:r>
          </a:p>
        </p:txBody>
      </p:sp>
      <p:sp>
        <p:nvSpPr>
          <p:cNvPr id="7" name="Slide Number Placeholder 6">
            <a:extLst>
              <a:ext uri="{FF2B5EF4-FFF2-40B4-BE49-F238E27FC236}">
                <a16:creationId xmlns:a16="http://schemas.microsoft.com/office/drawing/2014/main" id="{CF229D45-BD2D-DC41-B19D-42CD1190AD50}"/>
              </a:ext>
            </a:extLst>
          </p:cNvPr>
          <p:cNvSpPr>
            <a:spLocks noGrp="1"/>
          </p:cNvSpPr>
          <p:nvPr>
            <p:ph type="sldNum" sz="quarter" idx="12"/>
          </p:nvPr>
        </p:nvSpPr>
        <p:spPr/>
        <p:txBody>
          <a:bodyPr/>
          <a:lstStyle/>
          <a:p>
            <a:fld id="{DBEC904A-A9A6-BD46-B451-9A70632E1F57}" type="slidenum">
              <a:rPr lang="en-US" smtClean="0"/>
              <a:t>‹#›</a:t>
            </a:fld>
            <a:endParaRPr lang="en-US"/>
          </a:p>
        </p:txBody>
      </p:sp>
    </p:spTree>
    <p:extLst>
      <p:ext uri="{BB962C8B-B14F-4D97-AF65-F5344CB8AC3E}">
        <p14:creationId xmlns:p14="http://schemas.microsoft.com/office/powerpoint/2010/main" val="484601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1AD59-51CC-5742-8B97-1AC85115953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83347620-9904-1648-9162-E36F1F090C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034DE03-BF39-4044-BAFD-1562050824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2882756-6DCA-EB4E-937A-A7AAE5E56328}"/>
              </a:ext>
            </a:extLst>
          </p:cNvPr>
          <p:cNvSpPr>
            <a:spLocks noGrp="1"/>
          </p:cNvSpPr>
          <p:nvPr>
            <p:ph type="dt" sz="half" idx="10"/>
          </p:nvPr>
        </p:nvSpPr>
        <p:spPr/>
        <p:txBody>
          <a:bodyPr/>
          <a:lstStyle/>
          <a:p>
            <a:fld id="{AB684905-322F-3C4D-8755-91F2722FF205}" type="datetime1">
              <a:rPr lang="en-GB" smtClean="0"/>
              <a:t>16/10/2020</a:t>
            </a:fld>
            <a:endParaRPr lang="en-US"/>
          </a:p>
        </p:txBody>
      </p:sp>
      <p:sp>
        <p:nvSpPr>
          <p:cNvPr id="6" name="Footer Placeholder 5">
            <a:extLst>
              <a:ext uri="{FF2B5EF4-FFF2-40B4-BE49-F238E27FC236}">
                <a16:creationId xmlns:a16="http://schemas.microsoft.com/office/drawing/2014/main" id="{7048D15A-4975-CD40-BE5A-2614ECF80C9F}"/>
              </a:ext>
            </a:extLst>
          </p:cNvPr>
          <p:cNvSpPr>
            <a:spLocks noGrp="1"/>
          </p:cNvSpPr>
          <p:nvPr>
            <p:ph type="ftr" sz="quarter" idx="11"/>
          </p:nvPr>
        </p:nvSpPr>
        <p:spPr/>
        <p:txBody>
          <a:bodyPr/>
          <a:lstStyle/>
          <a:p>
            <a:r>
              <a:rPr lang="en-US"/>
              <a:t>Southampton &amp; IOW Music Hub</a:t>
            </a:r>
          </a:p>
        </p:txBody>
      </p:sp>
      <p:sp>
        <p:nvSpPr>
          <p:cNvPr id="7" name="Slide Number Placeholder 6">
            <a:extLst>
              <a:ext uri="{FF2B5EF4-FFF2-40B4-BE49-F238E27FC236}">
                <a16:creationId xmlns:a16="http://schemas.microsoft.com/office/drawing/2014/main" id="{48A7B016-9D4B-034F-B8D8-72B8ABE22C5D}"/>
              </a:ext>
            </a:extLst>
          </p:cNvPr>
          <p:cNvSpPr>
            <a:spLocks noGrp="1"/>
          </p:cNvSpPr>
          <p:nvPr>
            <p:ph type="sldNum" sz="quarter" idx="12"/>
          </p:nvPr>
        </p:nvSpPr>
        <p:spPr/>
        <p:txBody>
          <a:bodyPr/>
          <a:lstStyle/>
          <a:p>
            <a:fld id="{DBEC904A-A9A6-BD46-B451-9A70632E1F57}" type="slidenum">
              <a:rPr lang="en-US" smtClean="0"/>
              <a:t>‹#›</a:t>
            </a:fld>
            <a:endParaRPr lang="en-US"/>
          </a:p>
        </p:txBody>
      </p:sp>
    </p:spTree>
    <p:extLst>
      <p:ext uri="{BB962C8B-B14F-4D97-AF65-F5344CB8AC3E}">
        <p14:creationId xmlns:p14="http://schemas.microsoft.com/office/powerpoint/2010/main" val="3391647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CF67B2-A6E9-5249-9787-C1A95C8E8F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04F12EA-E22E-B14E-B500-4B5CA17DF8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2992301-9DBF-8B4B-AC50-1C78689B3E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726483-E889-EA47-B326-9DD591C1C079}" type="datetime1">
              <a:rPr lang="en-GB" smtClean="0"/>
              <a:t>16/10/2020</a:t>
            </a:fld>
            <a:endParaRPr lang="en-US"/>
          </a:p>
        </p:txBody>
      </p:sp>
      <p:sp>
        <p:nvSpPr>
          <p:cNvPr id="5" name="Footer Placeholder 4">
            <a:extLst>
              <a:ext uri="{FF2B5EF4-FFF2-40B4-BE49-F238E27FC236}">
                <a16:creationId xmlns:a16="http://schemas.microsoft.com/office/drawing/2014/main" id="{6FD17DF8-EA54-8546-9C45-DB26E8F075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Southampton &amp; IOW Music Hub</a:t>
            </a:r>
          </a:p>
        </p:txBody>
      </p:sp>
      <p:sp>
        <p:nvSpPr>
          <p:cNvPr id="6" name="Slide Number Placeholder 5">
            <a:extLst>
              <a:ext uri="{FF2B5EF4-FFF2-40B4-BE49-F238E27FC236}">
                <a16:creationId xmlns:a16="http://schemas.microsoft.com/office/drawing/2014/main" id="{18DFD3CA-8796-BD40-BF91-19755B9946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EC904A-A9A6-BD46-B451-9A70632E1F57}" type="slidenum">
              <a:rPr lang="en-US" smtClean="0"/>
              <a:t>‹#›</a:t>
            </a:fld>
            <a:endParaRPr lang="en-US"/>
          </a:p>
        </p:txBody>
      </p:sp>
    </p:spTree>
    <p:extLst>
      <p:ext uri="{BB962C8B-B14F-4D97-AF65-F5344CB8AC3E}">
        <p14:creationId xmlns:p14="http://schemas.microsoft.com/office/powerpoint/2010/main" val="1848141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www.evidenceforlearning.net/recoverycurriculu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1558B-9D18-7B48-9B2E-5D9410B021B7}"/>
              </a:ext>
            </a:extLst>
          </p:cNvPr>
          <p:cNvSpPr>
            <a:spLocks noGrp="1"/>
          </p:cNvSpPr>
          <p:nvPr>
            <p:ph type="ctrTitle"/>
          </p:nvPr>
        </p:nvSpPr>
        <p:spPr>
          <a:xfrm>
            <a:off x="841248" y="1655286"/>
            <a:ext cx="6273288" cy="2610042"/>
          </a:xfrm>
        </p:spPr>
        <p:txBody>
          <a:bodyPr>
            <a:normAutofit/>
          </a:bodyPr>
          <a:lstStyle/>
          <a:p>
            <a:pPr algn="l"/>
            <a:r>
              <a:rPr lang="en-US" sz="4200" b="1" dirty="0"/>
              <a:t>Music Hub Recovery Curriculum overview</a:t>
            </a:r>
            <a:br>
              <a:rPr lang="en-US" sz="4200" b="1" dirty="0"/>
            </a:br>
            <a:r>
              <a:rPr lang="en-US" sz="4200" b="1" dirty="0"/>
              <a:t>Nia Collins</a:t>
            </a:r>
          </a:p>
        </p:txBody>
      </p:sp>
      <p:sp>
        <p:nvSpPr>
          <p:cNvPr id="3" name="Subtitle 2">
            <a:extLst>
              <a:ext uri="{FF2B5EF4-FFF2-40B4-BE49-F238E27FC236}">
                <a16:creationId xmlns:a16="http://schemas.microsoft.com/office/drawing/2014/main" id="{D7C9C7B9-9DCB-EA46-98B5-577C19DF0001}"/>
              </a:ext>
            </a:extLst>
          </p:cNvPr>
          <p:cNvSpPr>
            <a:spLocks noGrp="1"/>
          </p:cNvSpPr>
          <p:nvPr>
            <p:ph type="subTitle" idx="1"/>
          </p:nvPr>
        </p:nvSpPr>
        <p:spPr>
          <a:xfrm>
            <a:off x="841247" y="4373385"/>
            <a:ext cx="4609057" cy="766040"/>
          </a:xfrm>
        </p:spPr>
        <p:txBody>
          <a:bodyPr>
            <a:normAutofit/>
          </a:bodyPr>
          <a:lstStyle/>
          <a:p>
            <a:pPr algn="l"/>
            <a:r>
              <a:rPr lang="en-US" sz="2000"/>
              <a:t>Southampton and Isle of Wight Music Hub</a:t>
            </a:r>
          </a:p>
        </p:txBody>
      </p:sp>
      <p:sp>
        <p:nvSpPr>
          <p:cNvPr id="21" name="Freeform: Shape 20">
            <a:extLst>
              <a:ext uri="{FF2B5EF4-FFF2-40B4-BE49-F238E27FC236}">
                <a16:creationId xmlns:a16="http://schemas.microsoft.com/office/drawing/2014/main" id="{F6EF57EF-D042-41D3-83E8-41A1FE6C11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Freeform: Shape 22">
            <a:extLst>
              <a:ext uri="{FF2B5EF4-FFF2-40B4-BE49-F238E27FC236}">
                <a16:creationId xmlns:a16="http://schemas.microsoft.com/office/drawing/2014/main" id="{D00A59BB-A268-4F3E-9D41-CA265AF168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image1.png">
            <a:extLst>
              <a:ext uri="{FF2B5EF4-FFF2-40B4-BE49-F238E27FC236}">
                <a16:creationId xmlns:a16="http://schemas.microsoft.com/office/drawing/2014/main" id="{0BFA770A-E54A-274B-B675-B1C2AF868222}"/>
              </a:ext>
            </a:extLst>
          </p:cNvPr>
          <p:cNvPicPr/>
          <p:nvPr/>
        </p:nvPicPr>
        <p:blipFill>
          <a:blip r:embed="rId3"/>
          <a:stretch>
            <a:fillRect/>
          </a:stretch>
        </p:blipFill>
        <p:spPr>
          <a:xfrm>
            <a:off x="274409" y="5595361"/>
            <a:ext cx="6073299" cy="1117380"/>
          </a:xfrm>
          <a:prstGeom prst="rect">
            <a:avLst/>
          </a:prstGeom>
        </p:spPr>
      </p:pic>
      <p:sp>
        <p:nvSpPr>
          <p:cNvPr id="25" name="Freeform: Shape 24">
            <a:extLst>
              <a:ext uri="{FF2B5EF4-FFF2-40B4-BE49-F238E27FC236}">
                <a16:creationId xmlns:a16="http://schemas.microsoft.com/office/drawing/2014/main" id="{63794DCE-9D34-40DF-AB3F-06DA8ACCD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Freeform: Shape 26">
            <a:extLst>
              <a:ext uri="{FF2B5EF4-FFF2-40B4-BE49-F238E27FC236}">
                <a16:creationId xmlns:a16="http://schemas.microsoft.com/office/drawing/2014/main" id="{45006452-918C-4282-A72C-C9692B6691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83450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2F9A3-A8A6-7A49-B542-A92E93299A3E}"/>
              </a:ext>
            </a:extLst>
          </p:cNvPr>
          <p:cNvSpPr>
            <a:spLocks noGrp="1"/>
          </p:cNvSpPr>
          <p:nvPr>
            <p:ph type="title"/>
          </p:nvPr>
        </p:nvSpPr>
        <p:spPr>
          <a:xfrm>
            <a:off x="1653363" y="365760"/>
            <a:ext cx="9367203" cy="1188720"/>
          </a:xfrm>
        </p:spPr>
        <p:txBody>
          <a:bodyPr>
            <a:normAutofit/>
          </a:bodyPr>
          <a:lstStyle/>
          <a:p>
            <a:r>
              <a:rPr lang="en-US" dirty="0"/>
              <a:t>The Power of Music</a:t>
            </a:r>
          </a:p>
        </p:txBody>
      </p:sp>
      <p:sp>
        <p:nvSpPr>
          <p:cNvPr id="17" name="Freeform: Shape 16">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D89E2724-B797-0745-9A09-FEDC63D096DE}"/>
              </a:ext>
            </a:extLst>
          </p:cNvPr>
          <p:cNvSpPr>
            <a:spLocks noGrp="1"/>
          </p:cNvSpPr>
          <p:nvPr>
            <p:ph idx="1"/>
          </p:nvPr>
        </p:nvSpPr>
        <p:spPr>
          <a:xfrm>
            <a:off x="1653363" y="2176272"/>
            <a:ext cx="9367204" cy="4041648"/>
          </a:xfrm>
        </p:spPr>
        <p:txBody>
          <a:bodyPr anchor="t">
            <a:normAutofit/>
          </a:bodyPr>
          <a:lstStyle/>
          <a:p>
            <a:pPr marL="0" indent="0">
              <a:buNone/>
            </a:pPr>
            <a:r>
              <a:rPr lang="en-US" sz="2000"/>
              <a:t>Musicians have known instinctively for a long time that music aids personal, social and emotional outcomes for CYP.  Recent research has actually measured this in both qualitative… </a:t>
            </a:r>
          </a:p>
          <a:p>
            <a:pPr marL="0" indent="0">
              <a:buNone/>
            </a:pPr>
            <a:r>
              <a:rPr lang="en-US" sz="2000" i="1"/>
              <a:t>“…</a:t>
            </a:r>
            <a:r>
              <a:rPr lang="en-GB" sz="2000" i="1"/>
              <a:t>there is considerable and compelling evidence that musical training sharpens the brain’s early encoding of sound leading to enhanced performance on a range of listening and aural processing skills which in turn contribute to enhanced verbal memory, language skills and enhanced literacy.” </a:t>
            </a:r>
            <a:r>
              <a:rPr lang="en-GB" sz="2000"/>
              <a:t>Susan Hallam</a:t>
            </a:r>
          </a:p>
          <a:p>
            <a:pPr marL="0" indent="0">
              <a:buNone/>
            </a:pPr>
            <a:r>
              <a:rPr lang="en-US" sz="2000"/>
              <a:t>and quantitative ways</a:t>
            </a:r>
          </a:p>
          <a:p>
            <a:pPr marL="0" indent="0">
              <a:buNone/>
            </a:pPr>
            <a:r>
              <a:rPr lang="en-GB" sz="2000" i="1"/>
              <a:t>”Active engagement with music has a significant impact on brain structure and function… As learning continues and particular activities are engaged with over time myelination takes place. This involves an increase in the coating of the axon of each neuron which improves insulation and makes the established connections more efficient.” </a:t>
            </a:r>
            <a:r>
              <a:rPr lang="en-GB" sz="2000"/>
              <a:t>Susan Hallam</a:t>
            </a:r>
          </a:p>
          <a:p>
            <a:pPr marL="0" indent="0">
              <a:buNone/>
            </a:pPr>
            <a:endParaRPr lang="en-US" sz="2000"/>
          </a:p>
        </p:txBody>
      </p:sp>
      <p:sp>
        <p:nvSpPr>
          <p:cNvPr id="4" name="Footer Placeholder 3">
            <a:extLst>
              <a:ext uri="{FF2B5EF4-FFF2-40B4-BE49-F238E27FC236}">
                <a16:creationId xmlns:a16="http://schemas.microsoft.com/office/drawing/2014/main" id="{E575DEF9-9E63-2546-B464-DA6160D11307}"/>
              </a:ext>
            </a:extLst>
          </p:cNvPr>
          <p:cNvSpPr>
            <a:spLocks noGrp="1"/>
          </p:cNvSpPr>
          <p:nvPr>
            <p:ph type="ftr" sz="quarter" idx="11"/>
          </p:nvPr>
        </p:nvSpPr>
        <p:spPr>
          <a:xfrm>
            <a:off x="4277367" y="6356350"/>
            <a:ext cx="4114800" cy="365125"/>
          </a:xfrm>
        </p:spPr>
        <p:txBody>
          <a:bodyPr>
            <a:normAutofit/>
          </a:bodyPr>
          <a:lstStyle/>
          <a:p>
            <a:pPr>
              <a:spcAft>
                <a:spcPts val="600"/>
              </a:spcAft>
            </a:pPr>
            <a:r>
              <a:rPr lang="en-US">
                <a:solidFill>
                  <a:schemeClr val="tx1">
                    <a:alpha val="80000"/>
                  </a:schemeClr>
                </a:solidFill>
              </a:rPr>
              <a:t>Southampton &amp; IOW Music Hub</a:t>
            </a:r>
          </a:p>
        </p:txBody>
      </p:sp>
    </p:spTree>
    <p:extLst>
      <p:ext uri="{BB962C8B-B14F-4D97-AF65-F5344CB8AC3E}">
        <p14:creationId xmlns:p14="http://schemas.microsoft.com/office/powerpoint/2010/main" val="723527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1B442-37D2-A640-A1A1-774E37A7DF67}"/>
              </a:ext>
            </a:extLst>
          </p:cNvPr>
          <p:cNvSpPr>
            <a:spLocks noGrp="1"/>
          </p:cNvSpPr>
          <p:nvPr>
            <p:ph type="title"/>
          </p:nvPr>
        </p:nvSpPr>
        <p:spPr>
          <a:xfrm>
            <a:off x="1653363" y="365760"/>
            <a:ext cx="9367203" cy="1188720"/>
          </a:xfrm>
        </p:spPr>
        <p:txBody>
          <a:bodyPr>
            <a:normAutofit/>
          </a:bodyPr>
          <a:lstStyle/>
          <a:p>
            <a:r>
              <a:rPr lang="en-US"/>
              <a:t>Our Approach</a:t>
            </a:r>
          </a:p>
        </p:txBody>
      </p:sp>
      <p:sp>
        <p:nvSpPr>
          <p:cNvPr id="26" name="Freeform: Shape 25">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Shape 27">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938E4383-B20F-8542-8BD3-B1B3053E8CBB}"/>
              </a:ext>
            </a:extLst>
          </p:cNvPr>
          <p:cNvSpPr>
            <a:spLocks noGrp="1"/>
          </p:cNvSpPr>
          <p:nvPr>
            <p:ph idx="1"/>
          </p:nvPr>
        </p:nvSpPr>
        <p:spPr>
          <a:xfrm>
            <a:off x="1653363" y="2176272"/>
            <a:ext cx="9367204" cy="4041648"/>
          </a:xfrm>
        </p:spPr>
        <p:txBody>
          <a:bodyPr anchor="t">
            <a:normAutofit/>
          </a:bodyPr>
          <a:lstStyle/>
          <a:p>
            <a:pPr marL="0" indent="0">
              <a:buNone/>
            </a:pPr>
            <a:r>
              <a:rPr lang="en-US" sz="2000" dirty="0"/>
              <a:t>Health and Wellbeing have been given priority in our delivery models for a number of years now and our schools are already aware that we design most of our projects with these outcomes in mind.  </a:t>
            </a:r>
          </a:p>
          <a:p>
            <a:pPr marL="0" indent="0">
              <a:buNone/>
            </a:pPr>
            <a:r>
              <a:rPr lang="en-US" sz="2000" dirty="0"/>
              <a:t>The natural step on from this post-</a:t>
            </a:r>
            <a:r>
              <a:rPr lang="en-US" sz="2000" dirty="0" err="1"/>
              <a:t>Covid</a:t>
            </a:r>
            <a:r>
              <a:rPr lang="en-US" sz="2000" dirty="0"/>
              <a:t> is to ‘show our workings’ to schools in more detail, specifically using Prof Barry Carpenter’s Recovery Curriculum framework as outlined in the keynote, to ensure that music supports this vital transition period for our CYP</a:t>
            </a:r>
          </a:p>
          <a:p>
            <a:pPr marL="0" indent="0">
              <a:buNone/>
            </a:pPr>
            <a:endParaRPr lang="en-US" sz="2000" dirty="0"/>
          </a:p>
          <a:p>
            <a:r>
              <a:rPr lang="en-US" sz="2000" dirty="0"/>
              <a:t>To design our projects and activities for schools around the 5 areas of the recovery curriculum and levers of recovery </a:t>
            </a:r>
          </a:p>
          <a:p>
            <a:r>
              <a:rPr lang="en-US" sz="2000" dirty="0"/>
              <a:t>To present our schools with the opportunity to further use music as tool to aid the health and wellbeing of pupils </a:t>
            </a:r>
          </a:p>
          <a:p>
            <a:pPr marL="0" indent="0">
              <a:buNone/>
            </a:pPr>
            <a:endParaRPr lang="en-US" sz="2000" dirty="0"/>
          </a:p>
        </p:txBody>
      </p:sp>
      <p:sp>
        <p:nvSpPr>
          <p:cNvPr id="4" name="Footer Placeholder 3">
            <a:extLst>
              <a:ext uri="{FF2B5EF4-FFF2-40B4-BE49-F238E27FC236}">
                <a16:creationId xmlns:a16="http://schemas.microsoft.com/office/drawing/2014/main" id="{6AC33A4F-38D3-9F48-BEE1-47130F7782A9}"/>
              </a:ext>
            </a:extLst>
          </p:cNvPr>
          <p:cNvSpPr>
            <a:spLocks noGrp="1"/>
          </p:cNvSpPr>
          <p:nvPr>
            <p:ph type="ftr" sz="quarter" idx="11"/>
          </p:nvPr>
        </p:nvSpPr>
        <p:spPr>
          <a:xfrm>
            <a:off x="4277367" y="6356350"/>
            <a:ext cx="4114800" cy="365125"/>
          </a:xfrm>
        </p:spPr>
        <p:txBody>
          <a:bodyPr>
            <a:normAutofit/>
          </a:bodyPr>
          <a:lstStyle/>
          <a:p>
            <a:pPr>
              <a:spcAft>
                <a:spcPts val="600"/>
              </a:spcAft>
            </a:pPr>
            <a:r>
              <a:rPr lang="en-US">
                <a:solidFill>
                  <a:schemeClr val="tx1">
                    <a:alpha val="80000"/>
                  </a:schemeClr>
                </a:solidFill>
              </a:rPr>
              <a:t>Southampton &amp; IOW Music Hub</a:t>
            </a:r>
          </a:p>
        </p:txBody>
      </p:sp>
    </p:spTree>
    <p:extLst>
      <p:ext uri="{BB962C8B-B14F-4D97-AF65-F5344CB8AC3E}">
        <p14:creationId xmlns:p14="http://schemas.microsoft.com/office/powerpoint/2010/main" val="2568300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93A6FC6-EC85-2D4D-B78F-AF47DA2337A3}"/>
              </a:ext>
            </a:extLst>
          </p:cNvPr>
          <p:cNvSpPr>
            <a:spLocks noGrp="1"/>
          </p:cNvSpPr>
          <p:nvPr>
            <p:ph type="title"/>
          </p:nvPr>
        </p:nvSpPr>
        <p:spPr>
          <a:xfrm>
            <a:off x="579929" y="327871"/>
            <a:ext cx="10566289" cy="1302487"/>
          </a:xfrm>
        </p:spPr>
        <p:txBody>
          <a:bodyPr anchor="t">
            <a:normAutofit/>
          </a:bodyPr>
          <a:lstStyle/>
          <a:p>
            <a:r>
              <a:rPr lang="en-US" sz="3700" dirty="0">
                <a:solidFill>
                  <a:schemeClr val="accent4">
                    <a:lumMod val="60000"/>
                    <a:lumOff val="40000"/>
                  </a:schemeClr>
                </a:solidFill>
              </a:rPr>
              <a:t>Loss of Routine 		(anxiety &amp; bereavement)</a:t>
            </a:r>
            <a:br>
              <a:rPr lang="en-US" sz="3700" dirty="0">
                <a:solidFill>
                  <a:schemeClr val="accent4">
                    <a:lumMod val="60000"/>
                    <a:lumOff val="40000"/>
                  </a:schemeClr>
                </a:solidFill>
              </a:rPr>
            </a:br>
            <a:endParaRPr lang="en-US" sz="3700" dirty="0">
              <a:solidFill>
                <a:schemeClr val="accent4">
                  <a:lumMod val="60000"/>
                  <a:lumOff val="40000"/>
                </a:schemeClr>
              </a:solidFill>
            </a:endParaRPr>
          </a:p>
        </p:txBody>
      </p:sp>
      <p:sp>
        <p:nvSpPr>
          <p:cNvPr id="3" name="Content Placeholder 2">
            <a:extLst>
              <a:ext uri="{FF2B5EF4-FFF2-40B4-BE49-F238E27FC236}">
                <a16:creationId xmlns:a16="http://schemas.microsoft.com/office/drawing/2014/main" id="{61613C02-5857-3840-9E1A-A0A016D3CF5A}"/>
              </a:ext>
            </a:extLst>
          </p:cNvPr>
          <p:cNvSpPr>
            <a:spLocks noGrp="1"/>
          </p:cNvSpPr>
          <p:nvPr>
            <p:ph sz="half" idx="1"/>
          </p:nvPr>
        </p:nvSpPr>
        <p:spPr>
          <a:xfrm>
            <a:off x="4380855" y="1412489"/>
            <a:ext cx="3427283" cy="4363844"/>
          </a:xfrm>
        </p:spPr>
        <p:txBody>
          <a:bodyPr>
            <a:normAutofit/>
          </a:bodyPr>
          <a:lstStyle/>
          <a:p>
            <a:pPr marL="0" indent="0">
              <a:buNone/>
            </a:pPr>
            <a:r>
              <a:rPr lang="en-US" sz="2000" b="1" dirty="0"/>
              <a:t>Example Project</a:t>
            </a:r>
          </a:p>
          <a:p>
            <a:pPr marL="0" indent="0">
              <a:buNone/>
            </a:pPr>
            <a:r>
              <a:rPr lang="en-US" sz="2000" i="1" dirty="0"/>
              <a:t>10 Minute Sign &amp; Sing</a:t>
            </a:r>
          </a:p>
          <a:p>
            <a:pPr marL="0" indent="0">
              <a:buNone/>
            </a:pPr>
            <a:r>
              <a:rPr lang="en-US" sz="2000" dirty="0"/>
              <a:t>Resources to support short and regular (daily or weekly) singing and signing in the classroom in a </a:t>
            </a:r>
            <a:r>
              <a:rPr lang="en-US" sz="2000" dirty="0" err="1"/>
              <a:t>Covid</a:t>
            </a:r>
            <a:r>
              <a:rPr lang="en-US" sz="2000" dirty="0"/>
              <a:t> safe way.</a:t>
            </a:r>
          </a:p>
          <a:p>
            <a:pPr marL="0" indent="0">
              <a:buNone/>
            </a:pPr>
            <a:r>
              <a:rPr lang="en-US" sz="2000" b="1" dirty="0"/>
              <a:t>Pupils will:</a:t>
            </a:r>
          </a:p>
          <a:p>
            <a:pPr marL="0" indent="0">
              <a:buNone/>
            </a:pPr>
            <a:r>
              <a:rPr lang="en-US" sz="2000" dirty="0"/>
              <a:t>Regain a sense of routine</a:t>
            </a:r>
          </a:p>
          <a:p>
            <a:pPr marL="0" indent="0">
              <a:buNone/>
            </a:pPr>
            <a:r>
              <a:rPr lang="en-US" sz="2000" dirty="0"/>
              <a:t>Emotional responses</a:t>
            </a:r>
          </a:p>
          <a:p>
            <a:pPr marL="0" indent="0">
              <a:buNone/>
            </a:pPr>
            <a:r>
              <a:rPr lang="en-US" sz="2000" dirty="0"/>
              <a:t>Mindful listening</a:t>
            </a:r>
          </a:p>
          <a:p>
            <a:pPr marL="0" indent="0">
              <a:buNone/>
            </a:pPr>
            <a:r>
              <a:rPr lang="en-US" sz="2000" dirty="0"/>
              <a:t>Learn new skills broken into small manageable steps</a:t>
            </a:r>
          </a:p>
        </p:txBody>
      </p:sp>
      <p:cxnSp>
        <p:nvCxnSpPr>
          <p:cNvPr id="11" name="Straight Connector 10">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1D042467-9ADD-F746-AF07-9116F109F53C}"/>
              </a:ext>
            </a:extLst>
          </p:cNvPr>
          <p:cNvSpPr>
            <a:spLocks noGrp="1"/>
          </p:cNvSpPr>
          <p:nvPr>
            <p:ph sz="half" idx="2"/>
          </p:nvPr>
        </p:nvSpPr>
        <p:spPr>
          <a:xfrm>
            <a:off x="8451604" y="1412489"/>
            <a:ext cx="3197701" cy="4363844"/>
          </a:xfrm>
        </p:spPr>
        <p:txBody>
          <a:bodyPr>
            <a:normAutofit/>
          </a:bodyPr>
          <a:lstStyle/>
          <a:p>
            <a:pPr marL="0" indent="0">
              <a:buNone/>
            </a:pPr>
            <a:r>
              <a:rPr lang="en-US" sz="1900" b="1"/>
              <a:t>Levers</a:t>
            </a:r>
          </a:p>
          <a:p>
            <a:pPr marL="0" indent="0">
              <a:buNone/>
            </a:pPr>
            <a:r>
              <a:rPr lang="en-US" sz="1900" i="1"/>
              <a:t>Relationships</a:t>
            </a:r>
          </a:p>
          <a:p>
            <a:pPr marL="0" indent="0">
              <a:buNone/>
            </a:pPr>
            <a:r>
              <a:rPr lang="en-US" sz="1900"/>
              <a:t>Working together as a whole class to perform, building relationships as a group</a:t>
            </a:r>
          </a:p>
          <a:p>
            <a:pPr marL="0" indent="0">
              <a:buNone/>
            </a:pPr>
            <a:r>
              <a:rPr lang="en-US" sz="1900" i="1"/>
              <a:t>Community</a:t>
            </a:r>
          </a:p>
          <a:p>
            <a:pPr marL="0" indent="0">
              <a:buNone/>
            </a:pPr>
            <a:r>
              <a:rPr lang="en-US" sz="1900"/>
              <a:t>Group practice and performance, a sense of community &amp; belonging</a:t>
            </a:r>
          </a:p>
          <a:p>
            <a:pPr marL="0" indent="0">
              <a:buNone/>
            </a:pPr>
            <a:r>
              <a:rPr lang="en-US" sz="1900" i="1"/>
              <a:t>Metacognition</a:t>
            </a:r>
          </a:p>
          <a:p>
            <a:pPr marL="0" indent="0">
              <a:buNone/>
            </a:pPr>
            <a:r>
              <a:rPr lang="en-US" sz="1900"/>
              <a:t>Reskill and rebuild confidence as learners with new skills i.e. Sign language</a:t>
            </a:r>
          </a:p>
          <a:p>
            <a:pPr marL="0" indent="0">
              <a:buNone/>
            </a:pPr>
            <a:endParaRPr lang="en-US" sz="1900"/>
          </a:p>
        </p:txBody>
      </p:sp>
      <p:sp>
        <p:nvSpPr>
          <p:cNvPr id="5" name="Footer Placeholder 4">
            <a:extLst>
              <a:ext uri="{FF2B5EF4-FFF2-40B4-BE49-F238E27FC236}">
                <a16:creationId xmlns:a16="http://schemas.microsoft.com/office/drawing/2014/main" id="{53FBDAB1-8D26-834E-80CE-1E7D61239DEA}"/>
              </a:ext>
            </a:extLst>
          </p:cNvPr>
          <p:cNvSpPr>
            <a:spLocks noGrp="1"/>
          </p:cNvSpPr>
          <p:nvPr>
            <p:ph type="ftr" sz="quarter" idx="11"/>
          </p:nvPr>
        </p:nvSpPr>
        <p:spPr/>
        <p:txBody>
          <a:bodyPr/>
          <a:lstStyle/>
          <a:p>
            <a:r>
              <a:rPr lang="en-US"/>
              <a:t>Southampton &amp; IOW Music Hub</a:t>
            </a:r>
          </a:p>
        </p:txBody>
      </p:sp>
      <p:sp>
        <p:nvSpPr>
          <p:cNvPr id="6" name="TextBox 5">
            <a:extLst>
              <a:ext uri="{FF2B5EF4-FFF2-40B4-BE49-F238E27FC236}">
                <a16:creationId xmlns:a16="http://schemas.microsoft.com/office/drawing/2014/main" id="{0F9CF852-B238-B241-995D-C88F74587766}"/>
              </a:ext>
            </a:extLst>
          </p:cNvPr>
          <p:cNvSpPr txBox="1"/>
          <p:nvPr/>
        </p:nvSpPr>
        <p:spPr>
          <a:xfrm>
            <a:off x="579929" y="2163250"/>
            <a:ext cx="3194693" cy="2862322"/>
          </a:xfrm>
          <a:prstGeom prst="rect">
            <a:avLst/>
          </a:prstGeom>
          <a:noFill/>
        </p:spPr>
        <p:txBody>
          <a:bodyPr wrap="square" rtlCol="0">
            <a:spAutoFit/>
          </a:bodyPr>
          <a:lstStyle/>
          <a:p>
            <a:r>
              <a:rPr lang="en-GB" i="1" dirty="0">
                <a:solidFill>
                  <a:schemeClr val="bg1"/>
                </a:solidFill>
              </a:rPr>
              <a:t>“…having the continuing connection with the music teachers has made a huge difference — there's a little bit of business as usual amidst the uncertainty and change — they provide motivation and structure and are very much looked forward to!”</a:t>
            </a:r>
            <a:r>
              <a:rPr lang="en-GB" dirty="0">
                <a:solidFill>
                  <a:schemeClr val="bg1"/>
                </a:solidFill>
              </a:rPr>
              <a:t>— Parent</a:t>
            </a:r>
          </a:p>
          <a:p>
            <a:endParaRPr lang="en-US" dirty="0">
              <a:solidFill>
                <a:schemeClr val="bg1"/>
              </a:solidFill>
            </a:endParaRPr>
          </a:p>
        </p:txBody>
      </p:sp>
    </p:spTree>
    <p:extLst>
      <p:ext uri="{BB962C8B-B14F-4D97-AF65-F5344CB8AC3E}">
        <p14:creationId xmlns:p14="http://schemas.microsoft.com/office/powerpoint/2010/main" val="632820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93A6FC6-EC85-2D4D-B78F-AF47DA2337A3}"/>
              </a:ext>
            </a:extLst>
          </p:cNvPr>
          <p:cNvSpPr>
            <a:spLocks noGrp="1"/>
          </p:cNvSpPr>
          <p:nvPr>
            <p:ph type="title"/>
          </p:nvPr>
        </p:nvSpPr>
        <p:spPr>
          <a:xfrm>
            <a:off x="375459" y="216790"/>
            <a:ext cx="10660398" cy="1059173"/>
          </a:xfrm>
        </p:spPr>
        <p:txBody>
          <a:bodyPr anchor="t">
            <a:normAutofit fontScale="90000"/>
          </a:bodyPr>
          <a:lstStyle/>
          <a:p>
            <a:r>
              <a:rPr lang="en-US" sz="3700" dirty="0">
                <a:solidFill>
                  <a:schemeClr val="accent4">
                    <a:lumMod val="60000"/>
                    <a:lumOff val="40000"/>
                  </a:schemeClr>
                </a:solidFill>
              </a:rPr>
              <a:t>Loss of Structure 			(anxiety &amp; bereavement)</a:t>
            </a:r>
            <a:br>
              <a:rPr lang="en-US" sz="3700" dirty="0">
                <a:solidFill>
                  <a:schemeClr val="accent4">
                    <a:lumMod val="60000"/>
                    <a:lumOff val="40000"/>
                  </a:schemeClr>
                </a:solidFill>
              </a:rPr>
            </a:br>
            <a:endParaRPr lang="en-US" sz="3700" dirty="0">
              <a:solidFill>
                <a:schemeClr val="accent4">
                  <a:lumMod val="60000"/>
                  <a:lumOff val="40000"/>
                </a:schemeClr>
              </a:solidFill>
            </a:endParaRPr>
          </a:p>
        </p:txBody>
      </p:sp>
      <p:sp>
        <p:nvSpPr>
          <p:cNvPr id="3" name="Content Placeholder 2">
            <a:extLst>
              <a:ext uri="{FF2B5EF4-FFF2-40B4-BE49-F238E27FC236}">
                <a16:creationId xmlns:a16="http://schemas.microsoft.com/office/drawing/2014/main" id="{61613C02-5857-3840-9E1A-A0A016D3CF5A}"/>
              </a:ext>
            </a:extLst>
          </p:cNvPr>
          <p:cNvSpPr>
            <a:spLocks noGrp="1"/>
          </p:cNvSpPr>
          <p:nvPr>
            <p:ph sz="half" idx="1"/>
          </p:nvPr>
        </p:nvSpPr>
        <p:spPr>
          <a:xfrm>
            <a:off x="4380855" y="1412489"/>
            <a:ext cx="3427283" cy="4363844"/>
          </a:xfrm>
        </p:spPr>
        <p:txBody>
          <a:bodyPr>
            <a:normAutofit fontScale="85000" lnSpcReduction="10000"/>
          </a:bodyPr>
          <a:lstStyle/>
          <a:p>
            <a:pPr marL="0" indent="0">
              <a:buNone/>
            </a:pPr>
            <a:r>
              <a:rPr lang="en-US" sz="2000" b="1" dirty="0"/>
              <a:t>Example Project(s)</a:t>
            </a:r>
          </a:p>
          <a:p>
            <a:pPr marL="0" indent="0">
              <a:buNone/>
            </a:pPr>
            <a:r>
              <a:rPr lang="en-US" sz="2000" i="1" dirty="0"/>
              <a:t>First Access</a:t>
            </a:r>
          </a:p>
          <a:p>
            <a:pPr marL="0" indent="0">
              <a:buNone/>
            </a:pPr>
            <a:r>
              <a:rPr lang="en-US" sz="2000" dirty="0"/>
              <a:t>Weekly whole class instrumental lessons, learning to play an instrument with a variety of practical, skills based and creative activities</a:t>
            </a:r>
          </a:p>
          <a:p>
            <a:pPr marL="0" indent="0">
              <a:buNone/>
            </a:pPr>
            <a:r>
              <a:rPr lang="en-US" sz="2000" b="1" dirty="0"/>
              <a:t>Pupils will:</a:t>
            </a:r>
          </a:p>
          <a:p>
            <a:pPr marL="0" indent="0">
              <a:buNone/>
            </a:pPr>
            <a:r>
              <a:rPr lang="en-US" sz="2000" dirty="0"/>
              <a:t>Follow a clear lesson framework</a:t>
            </a:r>
          </a:p>
          <a:p>
            <a:pPr marL="0" indent="0">
              <a:buNone/>
            </a:pPr>
            <a:r>
              <a:rPr lang="en-US" sz="2000" dirty="0"/>
              <a:t>Regain a sense of routine</a:t>
            </a:r>
          </a:p>
          <a:p>
            <a:pPr marL="0" indent="0">
              <a:buNone/>
            </a:pPr>
            <a:r>
              <a:rPr lang="en-US" sz="2000" dirty="0"/>
              <a:t>Learn new skills through units of work build over several lessons mastering each skill before the next one is added</a:t>
            </a:r>
          </a:p>
          <a:p>
            <a:pPr marL="0" indent="0">
              <a:buNone/>
            </a:pPr>
            <a:endParaRPr lang="en-US" sz="2000" dirty="0"/>
          </a:p>
        </p:txBody>
      </p:sp>
      <p:cxnSp>
        <p:nvCxnSpPr>
          <p:cNvPr id="11" name="Straight Connector 10">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1D042467-9ADD-F746-AF07-9116F109F53C}"/>
              </a:ext>
            </a:extLst>
          </p:cNvPr>
          <p:cNvSpPr>
            <a:spLocks noGrp="1"/>
          </p:cNvSpPr>
          <p:nvPr>
            <p:ph sz="half" idx="2"/>
          </p:nvPr>
        </p:nvSpPr>
        <p:spPr>
          <a:xfrm>
            <a:off x="8451604" y="1412489"/>
            <a:ext cx="3197701" cy="4363844"/>
          </a:xfrm>
        </p:spPr>
        <p:txBody>
          <a:bodyPr>
            <a:normAutofit fontScale="85000" lnSpcReduction="10000"/>
          </a:bodyPr>
          <a:lstStyle/>
          <a:p>
            <a:pPr marL="0" indent="0">
              <a:buNone/>
            </a:pPr>
            <a:r>
              <a:rPr lang="en-US" sz="1900" b="1" dirty="0"/>
              <a:t>Levers</a:t>
            </a:r>
          </a:p>
          <a:p>
            <a:pPr marL="0" indent="0">
              <a:buNone/>
            </a:pPr>
            <a:r>
              <a:rPr lang="en-US" sz="1900" i="1" dirty="0"/>
              <a:t>Relationships</a:t>
            </a:r>
          </a:p>
          <a:p>
            <a:pPr marL="0" indent="0">
              <a:buNone/>
            </a:pPr>
            <a:r>
              <a:rPr lang="en-US" sz="1900" dirty="0"/>
              <a:t>Working together as a whole class to perform, building relationships as a group</a:t>
            </a:r>
          </a:p>
          <a:p>
            <a:pPr marL="0" indent="0">
              <a:buNone/>
            </a:pPr>
            <a:r>
              <a:rPr lang="en-US" sz="1900" i="1" dirty="0"/>
              <a:t>Community</a:t>
            </a:r>
          </a:p>
          <a:p>
            <a:pPr marL="0" indent="0">
              <a:buNone/>
            </a:pPr>
            <a:r>
              <a:rPr lang="en-US" sz="1900" dirty="0"/>
              <a:t>Group practice and performance, a sense of community &amp; belonging</a:t>
            </a:r>
          </a:p>
          <a:p>
            <a:pPr marL="0" indent="0">
              <a:buNone/>
            </a:pPr>
            <a:r>
              <a:rPr lang="en-US" sz="1900" i="1" dirty="0"/>
              <a:t>Metacognition</a:t>
            </a:r>
          </a:p>
          <a:p>
            <a:pPr marL="0" indent="0">
              <a:buNone/>
            </a:pPr>
            <a:r>
              <a:rPr lang="en-US" sz="1900" dirty="0"/>
              <a:t>Reskill and rebuild confidence as learners with new skills i.e. learning an instrument</a:t>
            </a:r>
          </a:p>
          <a:p>
            <a:pPr marL="0" indent="0">
              <a:buNone/>
            </a:pPr>
            <a:r>
              <a:rPr lang="en-US" sz="1900" i="1" dirty="0"/>
              <a:t>Transparent Curriculum</a:t>
            </a:r>
          </a:p>
          <a:p>
            <a:pPr marL="0" indent="0">
              <a:buNone/>
            </a:pPr>
            <a:r>
              <a:rPr lang="en-US" sz="1900" dirty="0"/>
              <a:t>Learners will input into lessons to guide the teacher as to next steps in their development</a:t>
            </a:r>
          </a:p>
          <a:p>
            <a:pPr marL="0" indent="0">
              <a:buNone/>
            </a:pPr>
            <a:endParaRPr lang="en-US" sz="1900" dirty="0"/>
          </a:p>
        </p:txBody>
      </p:sp>
      <p:sp>
        <p:nvSpPr>
          <p:cNvPr id="5" name="Footer Placeholder 4">
            <a:extLst>
              <a:ext uri="{FF2B5EF4-FFF2-40B4-BE49-F238E27FC236}">
                <a16:creationId xmlns:a16="http://schemas.microsoft.com/office/drawing/2014/main" id="{B7701F5B-BCFE-7B47-948E-A7939EF0B9AA}"/>
              </a:ext>
            </a:extLst>
          </p:cNvPr>
          <p:cNvSpPr>
            <a:spLocks noGrp="1"/>
          </p:cNvSpPr>
          <p:nvPr>
            <p:ph type="ftr" sz="quarter" idx="11"/>
          </p:nvPr>
        </p:nvSpPr>
        <p:spPr/>
        <p:txBody>
          <a:bodyPr/>
          <a:lstStyle/>
          <a:p>
            <a:r>
              <a:rPr lang="en-US"/>
              <a:t>Southampton &amp; IOW Music Hub</a:t>
            </a:r>
          </a:p>
        </p:txBody>
      </p:sp>
      <p:sp>
        <p:nvSpPr>
          <p:cNvPr id="6" name="TextBox 5">
            <a:extLst>
              <a:ext uri="{FF2B5EF4-FFF2-40B4-BE49-F238E27FC236}">
                <a16:creationId xmlns:a16="http://schemas.microsoft.com/office/drawing/2014/main" id="{AF46157D-C462-DC4D-A69D-BE6BF835E44D}"/>
              </a:ext>
            </a:extLst>
          </p:cNvPr>
          <p:cNvSpPr txBox="1"/>
          <p:nvPr/>
        </p:nvSpPr>
        <p:spPr>
          <a:xfrm>
            <a:off x="412187" y="1001038"/>
            <a:ext cx="3182006" cy="5355312"/>
          </a:xfrm>
          <a:prstGeom prst="rect">
            <a:avLst/>
          </a:prstGeom>
          <a:noFill/>
        </p:spPr>
        <p:txBody>
          <a:bodyPr wrap="square" rtlCol="0">
            <a:spAutoFit/>
          </a:bodyPr>
          <a:lstStyle/>
          <a:p>
            <a:r>
              <a:rPr lang="en-GB" i="1" dirty="0">
                <a:solidFill>
                  <a:schemeClr val="bg1"/>
                </a:solidFill>
              </a:rPr>
              <a:t>Pupil A found handling challenges very difficult initially and could respond angrily to difficult tasks out of frustration. But through playing music games and improvisation activities (where there are no wrong answers) he developed new skills which, by the end of the ten week project, he was keen to share through the performances of songs he has learnt. New songs still present challenges to him which are difficult for him to overcome, but through the trusting relationships developed in the lessons, he is more willing to face these challenges.</a:t>
            </a:r>
            <a:endParaRPr lang="en-GB" dirty="0">
              <a:solidFill>
                <a:schemeClr val="bg1"/>
              </a:solidFill>
            </a:endParaRPr>
          </a:p>
        </p:txBody>
      </p:sp>
    </p:spTree>
    <p:extLst>
      <p:ext uri="{BB962C8B-B14F-4D97-AF65-F5344CB8AC3E}">
        <p14:creationId xmlns:p14="http://schemas.microsoft.com/office/powerpoint/2010/main" val="258843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93A6FC6-EC85-2D4D-B78F-AF47DA2337A3}"/>
              </a:ext>
            </a:extLst>
          </p:cNvPr>
          <p:cNvSpPr>
            <a:spLocks noGrp="1"/>
          </p:cNvSpPr>
          <p:nvPr>
            <p:ph type="title"/>
          </p:nvPr>
        </p:nvSpPr>
        <p:spPr>
          <a:xfrm>
            <a:off x="542695" y="220912"/>
            <a:ext cx="11330497" cy="1346478"/>
          </a:xfrm>
        </p:spPr>
        <p:txBody>
          <a:bodyPr anchor="t">
            <a:normAutofit/>
          </a:bodyPr>
          <a:lstStyle/>
          <a:p>
            <a:r>
              <a:rPr lang="en-US" sz="3300" dirty="0">
                <a:solidFill>
                  <a:schemeClr val="accent4">
                    <a:lumMod val="60000"/>
                    <a:lumOff val="40000"/>
                  </a:schemeClr>
                </a:solidFill>
              </a:rPr>
              <a:t>Loss of Friendship 			(trauma &amp; bereavement)</a:t>
            </a:r>
            <a:br>
              <a:rPr lang="en-US" sz="3300" dirty="0">
                <a:solidFill>
                  <a:schemeClr val="accent4">
                    <a:lumMod val="60000"/>
                    <a:lumOff val="40000"/>
                  </a:schemeClr>
                </a:solidFill>
              </a:rPr>
            </a:br>
            <a:endParaRPr lang="en-US" sz="3300" dirty="0">
              <a:solidFill>
                <a:schemeClr val="accent4">
                  <a:lumMod val="60000"/>
                  <a:lumOff val="40000"/>
                </a:schemeClr>
              </a:solidFill>
            </a:endParaRPr>
          </a:p>
        </p:txBody>
      </p:sp>
      <p:sp>
        <p:nvSpPr>
          <p:cNvPr id="3" name="Content Placeholder 2">
            <a:extLst>
              <a:ext uri="{FF2B5EF4-FFF2-40B4-BE49-F238E27FC236}">
                <a16:creationId xmlns:a16="http://schemas.microsoft.com/office/drawing/2014/main" id="{61613C02-5857-3840-9E1A-A0A016D3CF5A}"/>
              </a:ext>
            </a:extLst>
          </p:cNvPr>
          <p:cNvSpPr>
            <a:spLocks noGrp="1"/>
          </p:cNvSpPr>
          <p:nvPr>
            <p:ph sz="half" idx="1"/>
          </p:nvPr>
        </p:nvSpPr>
        <p:spPr>
          <a:xfrm>
            <a:off x="4380855" y="1412489"/>
            <a:ext cx="3427283" cy="4363844"/>
          </a:xfrm>
        </p:spPr>
        <p:txBody>
          <a:bodyPr>
            <a:normAutofit fontScale="85000" lnSpcReduction="10000"/>
          </a:bodyPr>
          <a:lstStyle/>
          <a:p>
            <a:pPr marL="0" indent="0">
              <a:buNone/>
            </a:pPr>
            <a:r>
              <a:rPr lang="en-US" sz="2000" b="1" dirty="0"/>
              <a:t>Example Project</a:t>
            </a:r>
          </a:p>
          <a:p>
            <a:pPr marL="0" indent="0">
              <a:buNone/>
            </a:pPr>
            <a:r>
              <a:rPr lang="en-US" sz="2000" i="1" dirty="0"/>
              <a:t>Learning Heroes Songwriting</a:t>
            </a:r>
          </a:p>
          <a:p>
            <a:pPr marL="0" indent="0">
              <a:buNone/>
            </a:pPr>
            <a:r>
              <a:rPr lang="en-US" sz="2000" dirty="0"/>
              <a:t>Pupils will collaboratively compose a verse of lyrics about all their school Learning Heroes (delve into their own World of Metacognition!) and create their own school song </a:t>
            </a:r>
          </a:p>
          <a:p>
            <a:pPr marL="0" indent="0">
              <a:buNone/>
            </a:pPr>
            <a:r>
              <a:rPr lang="en-US" sz="2000" b="1" dirty="0"/>
              <a:t>Pupils Will:</a:t>
            </a:r>
          </a:p>
          <a:p>
            <a:pPr marL="0" indent="0">
              <a:buNone/>
            </a:pPr>
            <a:r>
              <a:rPr lang="en-US" sz="2000" dirty="0"/>
              <a:t>Develop social interaction and teamwork skills</a:t>
            </a:r>
          </a:p>
          <a:p>
            <a:pPr marL="0" indent="0">
              <a:buNone/>
            </a:pPr>
            <a:r>
              <a:rPr lang="en-US" sz="2000" dirty="0"/>
              <a:t>Connect and collaborate with peers</a:t>
            </a:r>
          </a:p>
          <a:p>
            <a:pPr marL="0" indent="0">
              <a:buNone/>
            </a:pPr>
            <a:r>
              <a:rPr lang="en-US" sz="2000" dirty="0"/>
              <a:t>Connect with each other and re-establish relationships</a:t>
            </a:r>
          </a:p>
          <a:p>
            <a:pPr marL="0" indent="0">
              <a:buNone/>
            </a:pPr>
            <a:endParaRPr lang="en-US" sz="2000" dirty="0"/>
          </a:p>
        </p:txBody>
      </p:sp>
      <p:cxnSp>
        <p:nvCxnSpPr>
          <p:cNvPr id="11" name="Straight Connector 10">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1D042467-9ADD-F746-AF07-9116F109F53C}"/>
              </a:ext>
            </a:extLst>
          </p:cNvPr>
          <p:cNvSpPr>
            <a:spLocks noGrp="1"/>
          </p:cNvSpPr>
          <p:nvPr>
            <p:ph sz="half" idx="2"/>
          </p:nvPr>
        </p:nvSpPr>
        <p:spPr>
          <a:xfrm>
            <a:off x="8451604" y="1412489"/>
            <a:ext cx="3197701" cy="4363844"/>
          </a:xfrm>
        </p:spPr>
        <p:txBody>
          <a:bodyPr>
            <a:normAutofit fontScale="85000" lnSpcReduction="10000"/>
          </a:bodyPr>
          <a:lstStyle/>
          <a:p>
            <a:pPr marL="0" indent="0">
              <a:buNone/>
            </a:pPr>
            <a:r>
              <a:rPr lang="en-US" sz="2000" b="1" dirty="0"/>
              <a:t>Levers</a:t>
            </a:r>
          </a:p>
          <a:p>
            <a:pPr marL="0" indent="0">
              <a:buNone/>
            </a:pPr>
            <a:r>
              <a:rPr lang="en-US" sz="2000" i="1" dirty="0"/>
              <a:t>Relationships</a:t>
            </a:r>
          </a:p>
          <a:p>
            <a:pPr marL="0" indent="0">
              <a:buNone/>
            </a:pPr>
            <a:r>
              <a:rPr lang="en-US" sz="2000" dirty="0"/>
              <a:t>Re-building existing relationships, connecting with peers </a:t>
            </a:r>
          </a:p>
          <a:p>
            <a:pPr marL="0" indent="0">
              <a:buNone/>
            </a:pPr>
            <a:r>
              <a:rPr lang="en-US" sz="2000" i="1" dirty="0"/>
              <a:t>Community</a:t>
            </a:r>
          </a:p>
          <a:p>
            <a:pPr marL="0" indent="0">
              <a:buNone/>
            </a:pPr>
            <a:r>
              <a:rPr lang="en-US" sz="2000" dirty="0"/>
              <a:t>Re-connect with the wider school community</a:t>
            </a:r>
          </a:p>
          <a:p>
            <a:pPr marL="0" indent="0">
              <a:buNone/>
            </a:pPr>
            <a:r>
              <a:rPr lang="en-US" sz="2000" i="1" dirty="0"/>
              <a:t>Transparent Curriculum &amp; Space</a:t>
            </a:r>
          </a:p>
          <a:p>
            <a:pPr marL="0" indent="0">
              <a:buNone/>
            </a:pPr>
            <a:r>
              <a:rPr lang="en-US" sz="2000" dirty="0"/>
              <a:t>Pupils have voice and agency in creating their own school song</a:t>
            </a:r>
          </a:p>
          <a:p>
            <a:pPr marL="0" indent="0">
              <a:buNone/>
            </a:pPr>
            <a:r>
              <a:rPr lang="en-US" sz="2000" i="1" dirty="0"/>
              <a:t>Metacognition</a:t>
            </a:r>
          </a:p>
          <a:p>
            <a:pPr marL="0" indent="0">
              <a:buNone/>
            </a:pPr>
            <a:r>
              <a:rPr lang="en-US" sz="2000" dirty="0"/>
              <a:t>Lyrics will reflect the core principals of metacognition and ‘learning about learning’ in different ways</a:t>
            </a:r>
          </a:p>
        </p:txBody>
      </p:sp>
      <p:sp>
        <p:nvSpPr>
          <p:cNvPr id="5" name="Footer Placeholder 4">
            <a:extLst>
              <a:ext uri="{FF2B5EF4-FFF2-40B4-BE49-F238E27FC236}">
                <a16:creationId xmlns:a16="http://schemas.microsoft.com/office/drawing/2014/main" id="{88202F27-7B43-374E-B6A5-76C8943D0431}"/>
              </a:ext>
            </a:extLst>
          </p:cNvPr>
          <p:cNvSpPr>
            <a:spLocks noGrp="1"/>
          </p:cNvSpPr>
          <p:nvPr>
            <p:ph type="ftr" sz="quarter" idx="11"/>
          </p:nvPr>
        </p:nvSpPr>
        <p:spPr/>
        <p:txBody>
          <a:bodyPr/>
          <a:lstStyle/>
          <a:p>
            <a:r>
              <a:rPr lang="en-US"/>
              <a:t>Southampton &amp; IOW Music Hub</a:t>
            </a:r>
          </a:p>
        </p:txBody>
      </p:sp>
      <p:sp>
        <p:nvSpPr>
          <p:cNvPr id="6" name="TextBox 5">
            <a:extLst>
              <a:ext uri="{FF2B5EF4-FFF2-40B4-BE49-F238E27FC236}">
                <a16:creationId xmlns:a16="http://schemas.microsoft.com/office/drawing/2014/main" id="{B7E529C7-D91F-9B4E-8B40-3572764A70FF}"/>
              </a:ext>
            </a:extLst>
          </p:cNvPr>
          <p:cNvSpPr txBox="1"/>
          <p:nvPr/>
        </p:nvSpPr>
        <p:spPr>
          <a:xfrm>
            <a:off x="318808" y="1409704"/>
            <a:ext cx="3495904" cy="4524315"/>
          </a:xfrm>
          <a:prstGeom prst="rect">
            <a:avLst/>
          </a:prstGeom>
          <a:noFill/>
        </p:spPr>
        <p:txBody>
          <a:bodyPr wrap="square" rtlCol="0">
            <a:spAutoFit/>
          </a:bodyPr>
          <a:lstStyle/>
          <a:p>
            <a:r>
              <a:rPr lang="en-GB" i="1" dirty="0">
                <a:solidFill>
                  <a:schemeClr val="bg1"/>
                </a:solidFill>
              </a:rPr>
              <a:t>Aside from the musical learning, there were hugely noticeable improvements in lead participant engagement, focus and determination. The music making has facilitated real cohesion, and a sense of wanting to participate as a group. Music has been the motivator for taking on challenges and has resulted in greater resilience, with a real determination to work together and succeed. Perhaps most importantly, it has been fun and resulted in lots of laughter and smiles from all involved</a:t>
            </a:r>
            <a:endParaRPr lang="en-US" dirty="0">
              <a:solidFill>
                <a:schemeClr val="bg1"/>
              </a:solidFill>
            </a:endParaRPr>
          </a:p>
        </p:txBody>
      </p:sp>
    </p:spTree>
    <p:extLst>
      <p:ext uri="{BB962C8B-B14F-4D97-AF65-F5344CB8AC3E}">
        <p14:creationId xmlns:p14="http://schemas.microsoft.com/office/powerpoint/2010/main" val="939423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93A6FC6-EC85-2D4D-B78F-AF47DA2337A3}"/>
              </a:ext>
            </a:extLst>
          </p:cNvPr>
          <p:cNvSpPr>
            <a:spLocks noGrp="1"/>
          </p:cNvSpPr>
          <p:nvPr>
            <p:ph type="title"/>
          </p:nvPr>
        </p:nvSpPr>
        <p:spPr>
          <a:xfrm>
            <a:off x="365235" y="237281"/>
            <a:ext cx="10418376" cy="1519898"/>
          </a:xfrm>
        </p:spPr>
        <p:txBody>
          <a:bodyPr anchor="t">
            <a:normAutofit/>
          </a:bodyPr>
          <a:lstStyle/>
          <a:p>
            <a:r>
              <a:rPr lang="en-US" sz="3300" dirty="0">
                <a:solidFill>
                  <a:schemeClr val="accent4">
                    <a:lumMod val="60000"/>
                    <a:lumOff val="40000"/>
                  </a:schemeClr>
                </a:solidFill>
              </a:rPr>
              <a:t>Loss of Opportunity 		(anxiety, trauma &amp; bereavement)</a:t>
            </a:r>
            <a:br>
              <a:rPr lang="en-US" sz="3300" dirty="0">
                <a:solidFill>
                  <a:schemeClr val="accent4">
                    <a:lumMod val="60000"/>
                    <a:lumOff val="40000"/>
                  </a:schemeClr>
                </a:solidFill>
              </a:rPr>
            </a:br>
            <a:endParaRPr lang="en-US" sz="3300" dirty="0">
              <a:solidFill>
                <a:schemeClr val="accent4">
                  <a:lumMod val="60000"/>
                  <a:lumOff val="40000"/>
                </a:schemeClr>
              </a:solidFill>
            </a:endParaRPr>
          </a:p>
        </p:txBody>
      </p:sp>
      <p:sp>
        <p:nvSpPr>
          <p:cNvPr id="3" name="Content Placeholder 2">
            <a:extLst>
              <a:ext uri="{FF2B5EF4-FFF2-40B4-BE49-F238E27FC236}">
                <a16:creationId xmlns:a16="http://schemas.microsoft.com/office/drawing/2014/main" id="{61613C02-5857-3840-9E1A-A0A016D3CF5A}"/>
              </a:ext>
            </a:extLst>
          </p:cNvPr>
          <p:cNvSpPr>
            <a:spLocks noGrp="1"/>
          </p:cNvSpPr>
          <p:nvPr>
            <p:ph sz="half" idx="1"/>
          </p:nvPr>
        </p:nvSpPr>
        <p:spPr>
          <a:xfrm>
            <a:off x="4380855" y="1412489"/>
            <a:ext cx="3427283" cy="4363844"/>
          </a:xfrm>
        </p:spPr>
        <p:txBody>
          <a:bodyPr>
            <a:normAutofit fontScale="77500" lnSpcReduction="20000"/>
          </a:bodyPr>
          <a:lstStyle/>
          <a:p>
            <a:pPr marL="0" indent="0">
              <a:buNone/>
            </a:pPr>
            <a:r>
              <a:rPr lang="en-US" sz="2000" b="1" dirty="0"/>
              <a:t>Example Project</a:t>
            </a:r>
          </a:p>
          <a:p>
            <a:pPr marL="0" indent="0">
              <a:buNone/>
            </a:pPr>
            <a:r>
              <a:rPr lang="en-US" sz="2000" i="1" dirty="0"/>
              <a:t>Synthesis Project</a:t>
            </a:r>
          </a:p>
          <a:p>
            <a:pPr marL="0" indent="0">
              <a:buNone/>
            </a:pPr>
            <a:r>
              <a:rPr lang="en-US" sz="2000" dirty="0"/>
              <a:t>Helping young electronic musicians facing challenging circumstances to compose and perform music that blends genres, cultures and brings together diverse communities</a:t>
            </a:r>
          </a:p>
          <a:p>
            <a:pPr marL="0" indent="0">
              <a:buNone/>
            </a:pPr>
            <a:r>
              <a:rPr lang="en-US" sz="2000" b="1" dirty="0"/>
              <a:t>Pupils will:</a:t>
            </a:r>
          </a:p>
          <a:p>
            <a:pPr marL="0" indent="0">
              <a:buNone/>
            </a:pPr>
            <a:r>
              <a:rPr lang="en-US" sz="2000" dirty="0"/>
              <a:t>Develop confidence in exploring new techniques and technology</a:t>
            </a:r>
          </a:p>
          <a:p>
            <a:pPr marL="0" indent="0">
              <a:buNone/>
            </a:pPr>
            <a:r>
              <a:rPr lang="en-US" sz="2000" dirty="0"/>
              <a:t>Explore and apply music technology to creative music-making</a:t>
            </a:r>
          </a:p>
          <a:p>
            <a:pPr marL="0" indent="0">
              <a:buNone/>
            </a:pPr>
            <a:r>
              <a:rPr lang="en-US" sz="2000" dirty="0"/>
              <a:t>Apply a musical response to self-expression</a:t>
            </a:r>
          </a:p>
          <a:p>
            <a:pPr marL="0" indent="0">
              <a:buNone/>
            </a:pPr>
            <a:r>
              <a:rPr lang="en-US" sz="2000" dirty="0"/>
              <a:t>Use music as a diversion from their concerns</a:t>
            </a:r>
          </a:p>
        </p:txBody>
      </p:sp>
      <p:cxnSp>
        <p:nvCxnSpPr>
          <p:cNvPr id="11" name="Straight Connector 10">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1D042467-9ADD-F746-AF07-9116F109F53C}"/>
              </a:ext>
            </a:extLst>
          </p:cNvPr>
          <p:cNvSpPr>
            <a:spLocks noGrp="1"/>
          </p:cNvSpPr>
          <p:nvPr>
            <p:ph sz="half" idx="2"/>
          </p:nvPr>
        </p:nvSpPr>
        <p:spPr>
          <a:xfrm>
            <a:off x="8451604" y="1412489"/>
            <a:ext cx="3197701" cy="5208230"/>
          </a:xfrm>
        </p:spPr>
        <p:txBody>
          <a:bodyPr>
            <a:normAutofit fontScale="77500" lnSpcReduction="20000"/>
          </a:bodyPr>
          <a:lstStyle/>
          <a:p>
            <a:pPr marL="0" indent="0">
              <a:buNone/>
            </a:pPr>
            <a:r>
              <a:rPr lang="en-US" sz="2000" i="1" dirty="0"/>
              <a:t>Relationships</a:t>
            </a:r>
          </a:p>
          <a:p>
            <a:pPr marL="0" indent="0">
              <a:buNone/>
            </a:pPr>
            <a:r>
              <a:rPr lang="en-US" sz="2000" dirty="0"/>
              <a:t>Building trusting teacher-pupil relationships with those in challenging circumstances through opportunity (music technology)</a:t>
            </a:r>
          </a:p>
          <a:p>
            <a:pPr marL="0" indent="0">
              <a:buNone/>
            </a:pPr>
            <a:r>
              <a:rPr lang="en-US" sz="2000" i="1" dirty="0"/>
              <a:t>Community</a:t>
            </a:r>
          </a:p>
          <a:p>
            <a:pPr marL="0" indent="0">
              <a:buNone/>
            </a:pPr>
            <a:r>
              <a:rPr lang="en-US" sz="2000" dirty="0"/>
              <a:t>Understanding the needs of pupils in challenging circumstances, using music technology to help with their transition back to learning</a:t>
            </a:r>
          </a:p>
          <a:p>
            <a:pPr marL="0" indent="0">
              <a:buNone/>
            </a:pPr>
            <a:r>
              <a:rPr lang="en-US" sz="2000" i="1" dirty="0"/>
              <a:t>Transparent Curriculum</a:t>
            </a:r>
          </a:p>
          <a:p>
            <a:pPr marL="0" indent="0">
              <a:buNone/>
            </a:pPr>
            <a:r>
              <a:rPr lang="en-US" sz="2000" dirty="0"/>
              <a:t>Co-constructing learning with pupils</a:t>
            </a:r>
          </a:p>
          <a:p>
            <a:pPr marL="0" indent="0">
              <a:buNone/>
            </a:pPr>
            <a:r>
              <a:rPr lang="en-US" sz="2000" i="1" dirty="0"/>
              <a:t>Metacognition</a:t>
            </a:r>
          </a:p>
          <a:p>
            <a:pPr marL="0" indent="0">
              <a:buNone/>
            </a:pPr>
            <a:r>
              <a:rPr lang="en-US" sz="2000" dirty="0"/>
              <a:t>Reskilling learners to learn in a different way (pupil lead)</a:t>
            </a:r>
          </a:p>
          <a:p>
            <a:pPr marL="0" indent="0">
              <a:buNone/>
            </a:pPr>
            <a:r>
              <a:rPr lang="en-US" sz="2000" i="1" dirty="0"/>
              <a:t>Space</a:t>
            </a:r>
          </a:p>
          <a:p>
            <a:pPr marL="0" indent="0">
              <a:buNone/>
            </a:pPr>
            <a:r>
              <a:rPr lang="en-US" sz="2000" dirty="0"/>
              <a:t>Allowing learners to explore their sense of ‘self’ through musical expression and composition</a:t>
            </a:r>
          </a:p>
        </p:txBody>
      </p:sp>
      <p:sp>
        <p:nvSpPr>
          <p:cNvPr id="5" name="Footer Placeholder 4">
            <a:extLst>
              <a:ext uri="{FF2B5EF4-FFF2-40B4-BE49-F238E27FC236}">
                <a16:creationId xmlns:a16="http://schemas.microsoft.com/office/drawing/2014/main" id="{6D771463-7B14-3549-9F57-2C75AF57850F}"/>
              </a:ext>
            </a:extLst>
          </p:cNvPr>
          <p:cNvSpPr>
            <a:spLocks noGrp="1"/>
          </p:cNvSpPr>
          <p:nvPr>
            <p:ph type="ftr" sz="quarter" idx="11"/>
          </p:nvPr>
        </p:nvSpPr>
        <p:spPr/>
        <p:txBody>
          <a:bodyPr/>
          <a:lstStyle/>
          <a:p>
            <a:r>
              <a:rPr lang="en-US"/>
              <a:t>Southampton &amp; IOW Music Hub</a:t>
            </a:r>
          </a:p>
        </p:txBody>
      </p:sp>
      <p:sp>
        <p:nvSpPr>
          <p:cNvPr id="6" name="TextBox 5">
            <a:extLst>
              <a:ext uri="{FF2B5EF4-FFF2-40B4-BE49-F238E27FC236}">
                <a16:creationId xmlns:a16="http://schemas.microsoft.com/office/drawing/2014/main" id="{EB11382D-AA6B-C741-A698-60069C694054}"/>
              </a:ext>
            </a:extLst>
          </p:cNvPr>
          <p:cNvSpPr txBox="1"/>
          <p:nvPr/>
        </p:nvSpPr>
        <p:spPr>
          <a:xfrm>
            <a:off x="365235" y="1876097"/>
            <a:ext cx="3024351" cy="2862322"/>
          </a:xfrm>
          <a:prstGeom prst="rect">
            <a:avLst/>
          </a:prstGeom>
          <a:noFill/>
        </p:spPr>
        <p:txBody>
          <a:bodyPr wrap="square" rtlCol="0">
            <a:spAutoFit/>
          </a:bodyPr>
          <a:lstStyle/>
          <a:p>
            <a:r>
              <a:rPr lang="en-GB" i="1" dirty="0">
                <a:solidFill>
                  <a:schemeClr val="bg1"/>
                </a:solidFill>
              </a:rPr>
              <a:t>“Playing music has had a positive impact on the well being of my child. It's a nice break in the day enabling him to do something creative. Him being able to continue this online has been overwhelmingly positive.”</a:t>
            </a:r>
            <a:endParaRPr lang="en-GB" dirty="0">
              <a:solidFill>
                <a:schemeClr val="bg1"/>
              </a:solidFill>
            </a:endParaRPr>
          </a:p>
          <a:p>
            <a:r>
              <a:rPr lang="en-GB" dirty="0">
                <a:solidFill>
                  <a:schemeClr val="bg1"/>
                </a:solidFill>
              </a:rPr>
              <a:t>— Parent</a:t>
            </a:r>
          </a:p>
          <a:p>
            <a:endParaRPr lang="en-US" dirty="0">
              <a:solidFill>
                <a:schemeClr val="bg1"/>
              </a:solidFill>
            </a:endParaRPr>
          </a:p>
        </p:txBody>
      </p:sp>
    </p:spTree>
    <p:extLst>
      <p:ext uri="{BB962C8B-B14F-4D97-AF65-F5344CB8AC3E}">
        <p14:creationId xmlns:p14="http://schemas.microsoft.com/office/powerpoint/2010/main" val="1848627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93A6FC6-EC85-2D4D-B78F-AF47DA2337A3}"/>
              </a:ext>
            </a:extLst>
          </p:cNvPr>
          <p:cNvSpPr>
            <a:spLocks noGrp="1"/>
          </p:cNvSpPr>
          <p:nvPr>
            <p:ph type="title"/>
          </p:nvPr>
        </p:nvSpPr>
        <p:spPr>
          <a:xfrm>
            <a:off x="727841" y="403495"/>
            <a:ext cx="11301248" cy="1267650"/>
          </a:xfrm>
        </p:spPr>
        <p:txBody>
          <a:bodyPr anchor="t">
            <a:normAutofit/>
          </a:bodyPr>
          <a:lstStyle/>
          <a:p>
            <a:r>
              <a:rPr lang="en-US" sz="3300" dirty="0">
                <a:solidFill>
                  <a:schemeClr val="accent4">
                    <a:lumMod val="60000"/>
                    <a:lumOff val="40000"/>
                  </a:schemeClr>
                </a:solidFill>
              </a:rPr>
              <a:t>Loss of Freedom 		(anxiety, trauma &amp; bereavement)</a:t>
            </a:r>
            <a:br>
              <a:rPr lang="en-US" sz="3300" dirty="0">
                <a:solidFill>
                  <a:schemeClr val="accent4">
                    <a:lumMod val="60000"/>
                    <a:lumOff val="40000"/>
                  </a:schemeClr>
                </a:solidFill>
              </a:rPr>
            </a:br>
            <a:endParaRPr lang="en-US" sz="3300" dirty="0">
              <a:solidFill>
                <a:schemeClr val="accent4">
                  <a:lumMod val="60000"/>
                  <a:lumOff val="40000"/>
                </a:schemeClr>
              </a:solidFill>
            </a:endParaRPr>
          </a:p>
        </p:txBody>
      </p:sp>
      <p:sp>
        <p:nvSpPr>
          <p:cNvPr id="3" name="Content Placeholder 2">
            <a:extLst>
              <a:ext uri="{FF2B5EF4-FFF2-40B4-BE49-F238E27FC236}">
                <a16:creationId xmlns:a16="http://schemas.microsoft.com/office/drawing/2014/main" id="{61613C02-5857-3840-9E1A-A0A016D3CF5A}"/>
              </a:ext>
            </a:extLst>
          </p:cNvPr>
          <p:cNvSpPr>
            <a:spLocks noGrp="1"/>
          </p:cNvSpPr>
          <p:nvPr>
            <p:ph sz="half" idx="1"/>
          </p:nvPr>
        </p:nvSpPr>
        <p:spPr>
          <a:xfrm>
            <a:off x="4380855" y="1412489"/>
            <a:ext cx="3427283" cy="4363844"/>
          </a:xfrm>
        </p:spPr>
        <p:txBody>
          <a:bodyPr>
            <a:normAutofit fontScale="92500" lnSpcReduction="20000"/>
          </a:bodyPr>
          <a:lstStyle/>
          <a:p>
            <a:pPr marL="0" indent="0">
              <a:buNone/>
            </a:pPr>
            <a:r>
              <a:rPr lang="en-US" sz="2000" b="1" dirty="0"/>
              <a:t>Example Project</a:t>
            </a:r>
          </a:p>
          <a:p>
            <a:pPr marL="0" indent="0">
              <a:buNone/>
            </a:pPr>
            <a:r>
              <a:rPr lang="en-US" sz="2000" i="1" dirty="0"/>
              <a:t>A Postcard From…</a:t>
            </a:r>
          </a:p>
          <a:p>
            <a:pPr marL="0" indent="0">
              <a:buNone/>
            </a:pPr>
            <a:r>
              <a:rPr lang="en-US" sz="2000" dirty="0"/>
              <a:t>A series of interactive workshops developed by the hub and delivered by national </a:t>
            </a:r>
            <a:r>
              <a:rPr lang="en-US" sz="2000" dirty="0" err="1"/>
              <a:t>organisations</a:t>
            </a:r>
            <a:r>
              <a:rPr lang="en-US" sz="2000" dirty="0"/>
              <a:t> such as WNO &amp; BSO accessed via video content</a:t>
            </a:r>
          </a:p>
          <a:p>
            <a:pPr marL="0" indent="0">
              <a:buNone/>
            </a:pPr>
            <a:r>
              <a:rPr lang="en-US" sz="2000" b="1" dirty="0"/>
              <a:t>Pupils Will</a:t>
            </a:r>
          </a:p>
          <a:p>
            <a:pPr marL="0" indent="0">
              <a:buNone/>
            </a:pPr>
            <a:r>
              <a:rPr lang="en-US" sz="2000" dirty="0"/>
              <a:t>Be physically active: move, stomp, dance</a:t>
            </a:r>
          </a:p>
          <a:p>
            <a:pPr marL="0" indent="0">
              <a:buNone/>
            </a:pPr>
            <a:r>
              <a:rPr lang="en-US" sz="2000" dirty="0"/>
              <a:t>Connect movement with music </a:t>
            </a:r>
          </a:p>
          <a:p>
            <a:pPr marL="0" indent="0">
              <a:buNone/>
            </a:pPr>
            <a:r>
              <a:rPr lang="en-US" sz="2000" dirty="0"/>
              <a:t>Control breathing and use of body</a:t>
            </a:r>
          </a:p>
          <a:p>
            <a:pPr marL="0" indent="0">
              <a:buNone/>
            </a:pPr>
            <a:r>
              <a:rPr lang="en-US" sz="2000" dirty="0"/>
              <a:t>Develop awareness of musical elements</a:t>
            </a:r>
          </a:p>
          <a:p>
            <a:pPr marL="0" indent="0">
              <a:buNone/>
            </a:pPr>
            <a:endParaRPr lang="en-US" sz="2000" b="1" dirty="0"/>
          </a:p>
        </p:txBody>
      </p:sp>
      <p:cxnSp>
        <p:nvCxnSpPr>
          <p:cNvPr id="11" name="Straight Connector 10">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1D042467-9ADD-F746-AF07-9116F109F53C}"/>
              </a:ext>
            </a:extLst>
          </p:cNvPr>
          <p:cNvSpPr>
            <a:spLocks noGrp="1"/>
          </p:cNvSpPr>
          <p:nvPr>
            <p:ph sz="half" idx="2"/>
          </p:nvPr>
        </p:nvSpPr>
        <p:spPr>
          <a:xfrm>
            <a:off x="8451604" y="1412489"/>
            <a:ext cx="3197701" cy="4363844"/>
          </a:xfrm>
        </p:spPr>
        <p:txBody>
          <a:bodyPr>
            <a:normAutofit fontScale="92500" lnSpcReduction="20000"/>
          </a:bodyPr>
          <a:lstStyle/>
          <a:p>
            <a:pPr marL="0" indent="0">
              <a:buNone/>
            </a:pPr>
            <a:r>
              <a:rPr lang="en-US" sz="2000" i="1" dirty="0"/>
              <a:t>Relationships</a:t>
            </a:r>
          </a:p>
          <a:p>
            <a:pPr marL="0" indent="0">
              <a:buNone/>
            </a:pPr>
            <a:r>
              <a:rPr lang="en-US" sz="2000" dirty="0"/>
              <a:t>Strengthen relationships with class teacher and class bubble through group activity</a:t>
            </a:r>
          </a:p>
          <a:p>
            <a:pPr marL="0" indent="0">
              <a:buNone/>
            </a:pPr>
            <a:r>
              <a:rPr lang="en-US" sz="2000" i="1" dirty="0"/>
              <a:t>Community</a:t>
            </a:r>
          </a:p>
          <a:p>
            <a:pPr marL="0" indent="0">
              <a:buNone/>
            </a:pPr>
            <a:r>
              <a:rPr lang="en-US" sz="2000" dirty="0"/>
              <a:t>Work together with class bubble and be connected with the wider professional music community</a:t>
            </a:r>
          </a:p>
          <a:p>
            <a:pPr marL="0" indent="0">
              <a:buNone/>
            </a:pPr>
            <a:r>
              <a:rPr lang="en-US" sz="2000" i="1" dirty="0"/>
              <a:t>Metacognition</a:t>
            </a:r>
          </a:p>
          <a:p>
            <a:pPr marL="0" indent="0">
              <a:buNone/>
            </a:pPr>
            <a:r>
              <a:rPr lang="en-US" sz="2000" dirty="0"/>
              <a:t>Rebuild pupil’s confidence as learners through new and engaging activities and content</a:t>
            </a:r>
          </a:p>
          <a:p>
            <a:pPr marL="0" indent="0">
              <a:buNone/>
            </a:pPr>
            <a:r>
              <a:rPr lang="en-US" sz="2000" i="1" dirty="0"/>
              <a:t>Space</a:t>
            </a:r>
          </a:p>
          <a:p>
            <a:pPr marL="0" indent="0">
              <a:buNone/>
            </a:pPr>
            <a:r>
              <a:rPr lang="en-US" sz="2000" dirty="0"/>
              <a:t>Creatively respond to each workshop through individual self-expression</a:t>
            </a:r>
          </a:p>
          <a:p>
            <a:pPr marL="0" indent="0">
              <a:buNone/>
            </a:pPr>
            <a:endParaRPr lang="en-US" sz="2000" dirty="0"/>
          </a:p>
        </p:txBody>
      </p:sp>
      <p:sp>
        <p:nvSpPr>
          <p:cNvPr id="5" name="Footer Placeholder 4">
            <a:extLst>
              <a:ext uri="{FF2B5EF4-FFF2-40B4-BE49-F238E27FC236}">
                <a16:creationId xmlns:a16="http://schemas.microsoft.com/office/drawing/2014/main" id="{D73E381C-5F1E-F644-A167-42C083D65EA6}"/>
              </a:ext>
            </a:extLst>
          </p:cNvPr>
          <p:cNvSpPr>
            <a:spLocks noGrp="1"/>
          </p:cNvSpPr>
          <p:nvPr>
            <p:ph type="ftr" sz="quarter" idx="11"/>
          </p:nvPr>
        </p:nvSpPr>
        <p:spPr/>
        <p:txBody>
          <a:bodyPr/>
          <a:lstStyle/>
          <a:p>
            <a:r>
              <a:rPr lang="en-US"/>
              <a:t>Southampton &amp; IOW Music Hub</a:t>
            </a:r>
          </a:p>
        </p:txBody>
      </p:sp>
      <p:sp>
        <p:nvSpPr>
          <p:cNvPr id="6" name="TextBox 5">
            <a:extLst>
              <a:ext uri="{FF2B5EF4-FFF2-40B4-BE49-F238E27FC236}">
                <a16:creationId xmlns:a16="http://schemas.microsoft.com/office/drawing/2014/main" id="{D0F70AD5-6AAC-6E41-9E85-77448474C3C2}"/>
              </a:ext>
            </a:extLst>
          </p:cNvPr>
          <p:cNvSpPr txBox="1"/>
          <p:nvPr/>
        </p:nvSpPr>
        <p:spPr>
          <a:xfrm>
            <a:off x="614856" y="1797269"/>
            <a:ext cx="2995448" cy="1754326"/>
          </a:xfrm>
          <a:prstGeom prst="rect">
            <a:avLst/>
          </a:prstGeom>
          <a:noFill/>
        </p:spPr>
        <p:txBody>
          <a:bodyPr wrap="square" rtlCol="0">
            <a:spAutoFit/>
          </a:bodyPr>
          <a:lstStyle/>
          <a:p>
            <a:r>
              <a:rPr lang="en-GB" i="1" dirty="0">
                <a:solidFill>
                  <a:schemeClr val="bg1"/>
                </a:solidFill>
              </a:rPr>
              <a:t>“Our son suffers anxiety and his guitar always helps this. So the lessons have helped distract the current situation.”</a:t>
            </a:r>
            <a:r>
              <a:rPr lang="en-GB" dirty="0">
                <a:solidFill>
                  <a:schemeClr val="bg1"/>
                </a:solidFill>
              </a:rPr>
              <a:t> — Parent</a:t>
            </a:r>
          </a:p>
          <a:p>
            <a:endParaRPr lang="en-US" dirty="0">
              <a:solidFill>
                <a:schemeClr val="bg1"/>
              </a:solidFill>
            </a:endParaRPr>
          </a:p>
        </p:txBody>
      </p:sp>
    </p:spTree>
    <p:extLst>
      <p:ext uri="{BB962C8B-B14F-4D97-AF65-F5344CB8AC3E}">
        <p14:creationId xmlns:p14="http://schemas.microsoft.com/office/powerpoint/2010/main" val="3420189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257C0-180A-924F-A108-7BF7B3106D25}"/>
              </a:ext>
            </a:extLst>
          </p:cNvPr>
          <p:cNvSpPr>
            <a:spLocks noGrp="1"/>
          </p:cNvSpPr>
          <p:nvPr>
            <p:ph type="title"/>
          </p:nvPr>
        </p:nvSpPr>
        <p:spPr>
          <a:xfrm>
            <a:off x="1653363" y="365760"/>
            <a:ext cx="9367203" cy="1188720"/>
          </a:xfrm>
        </p:spPr>
        <p:txBody>
          <a:bodyPr>
            <a:normAutofit/>
          </a:bodyPr>
          <a:lstStyle/>
          <a:p>
            <a:r>
              <a:rPr lang="en-US" dirty="0"/>
              <a:t>References</a:t>
            </a:r>
          </a:p>
        </p:txBody>
      </p:sp>
      <p:sp>
        <p:nvSpPr>
          <p:cNvPr id="21" name="Freeform: Shape 20">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F3B907F9-C047-E243-95EE-C847459268FA}"/>
              </a:ext>
            </a:extLst>
          </p:cNvPr>
          <p:cNvSpPr>
            <a:spLocks noGrp="1"/>
          </p:cNvSpPr>
          <p:nvPr>
            <p:ph idx="1"/>
          </p:nvPr>
        </p:nvSpPr>
        <p:spPr>
          <a:xfrm>
            <a:off x="1653363" y="2176272"/>
            <a:ext cx="9367204" cy="4041648"/>
          </a:xfrm>
        </p:spPr>
        <p:txBody>
          <a:bodyPr anchor="t">
            <a:normAutofit fontScale="92500" lnSpcReduction="10000"/>
          </a:bodyPr>
          <a:lstStyle/>
          <a:p>
            <a:r>
              <a:rPr lang="en-US" sz="2400" dirty="0"/>
              <a:t>Heavily informed by </a:t>
            </a:r>
            <a:r>
              <a:rPr lang="en-GB" sz="2400" dirty="0"/>
              <a:t>Professor Barry and Matthew’s Carpenter’s thinking regarding a ‘recovery curriculum’ </a:t>
            </a:r>
            <a:r>
              <a:rPr lang="en-GB" sz="2400" dirty="0">
                <a:hlinkClick r:id="rId3"/>
              </a:rPr>
              <a:t>https://www.evidenceforlearning.net/recoverycurriculum/</a:t>
            </a:r>
            <a:r>
              <a:rPr lang="en-GB" sz="2400" dirty="0">
                <a:effectLst/>
              </a:rPr>
              <a:t> </a:t>
            </a:r>
          </a:p>
          <a:p>
            <a:r>
              <a:rPr lang="en-GB" sz="2400" dirty="0"/>
              <a:t>Similarly work has been done and consequently shared more widely via other music hubs across the country in particular; Hounslow Music Service and Tri-Borough Music Hub</a:t>
            </a:r>
          </a:p>
          <a:p>
            <a:r>
              <a:rPr lang="en-GB" sz="2400" i="1" dirty="0"/>
              <a:t>The power of music: a research synthesis of the impact of actively making music on the intellectual, social and personal development of children and young people </a:t>
            </a:r>
            <a:r>
              <a:rPr lang="en-GB" sz="2400" dirty="0"/>
              <a:t>Prof Susan Hallam</a:t>
            </a:r>
          </a:p>
          <a:p>
            <a:r>
              <a:rPr lang="en-GB" sz="2400" i="1" dirty="0"/>
              <a:t>A study of the impact on young musicians, staff and other stakeholders of moving music lessons online during the COVID-19 pandemic </a:t>
            </a:r>
            <a:r>
              <a:rPr lang="en-GB" sz="2400" dirty="0"/>
              <a:t>Matt </a:t>
            </a:r>
            <a:r>
              <a:rPr lang="en-GB" sz="2400" dirty="0" err="1"/>
              <a:t>Brombley</a:t>
            </a:r>
            <a:r>
              <a:rPr lang="en-GB" sz="2400" dirty="0"/>
              <a:t> Southampton Music Hub (Action Research Online Music Lessons)</a:t>
            </a:r>
            <a:endParaRPr lang="en-GB" sz="2400" i="1" dirty="0"/>
          </a:p>
          <a:p>
            <a:endParaRPr lang="en-US" sz="2400" dirty="0"/>
          </a:p>
          <a:p>
            <a:endParaRPr lang="en-US" sz="2400" dirty="0"/>
          </a:p>
        </p:txBody>
      </p:sp>
      <p:sp>
        <p:nvSpPr>
          <p:cNvPr id="4" name="Footer Placeholder 3">
            <a:extLst>
              <a:ext uri="{FF2B5EF4-FFF2-40B4-BE49-F238E27FC236}">
                <a16:creationId xmlns:a16="http://schemas.microsoft.com/office/drawing/2014/main" id="{A34139AF-81EC-3846-A02C-5B06E9CDAE3D}"/>
              </a:ext>
            </a:extLst>
          </p:cNvPr>
          <p:cNvSpPr>
            <a:spLocks noGrp="1"/>
          </p:cNvSpPr>
          <p:nvPr>
            <p:ph type="ftr" sz="quarter" idx="11"/>
          </p:nvPr>
        </p:nvSpPr>
        <p:spPr>
          <a:xfrm>
            <a:off x="4277367" y="6356350"/>
            <a:ext cx="4114800" cy="365125"/>
          </a:xfrm>
        </p:spPr>
        <p:txBody>
          <a:bodyPr>
            <a:normAutofit/>
          </a:bodyPr>
          <a:lstStyle/>
          <a:p>
            <a:pPr>
              <a:spcAft>
                <a:spcPts val="600"/>
              </a:spcAft>
            </a:pPr>
            <a:r>
              <a:rPr lang="en-US">
                <a:solidFill>
                  <a:schemeClr val="tx1">
                    <a:alpha val="80000"/>
                  </a:schemeClr>
                </a:solidFill>
              </a:rPr>
              <a:t>Southampton &amp; IOW Music Hub</a:t>
            </a:r>
          </a:p>
        </p:txBody>
      </p:sp>
    </p:spTree>
    <p:extLst>
      <p:ext uri="{BB962C8B-B14F-4D97-AF65-F5344CB8AC3E}">
        <p14:creationId xmlns:p14="http://schemas.microsoft.com/office/powerpoint/2010/main" val="42116622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488</TotalTime>
  <Words>1359</Words>
  <Application>Microsoft Macintosh PowerPoint</Application>
  <PresentationFormat>Widescreen</PresentationFormat>
  <Paragraphs>127</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Music Hub Recovery Curriculum overview Nia Collins</vt:lpstr>
      <vt:lpstr>The Power of Music</vt:lpstr>
      <vt:lpstr>Our Approach</vt:lpstr>
      <vt:lpstr>Loss of Routine   (anxiety &amp; bereavement) </vt:lpstr>
      <vt:lpstr>Loss of Structure    (anxiety &amp; bereavement) </vt:lpstr>
      <vt:lpstr>Loss of Friendship    (trauma &amp; bereavement) </vt:lpstr>
      <vt:lpstr>Loss of Opportunity   (anxiety, trauma &amp; bereavement) </vt:lpstr>
      <vt:lpstr>Loss of Freedom   (anxiety, trauma &amp; bereavement) </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Music Hub Recovery Curriculum overview</dc:title>
  <dc:creator>clark.nia@googlemail.com</dc:creator>
  <cp:lastModifiedBy>clark.nia@googlemail.com</cp:lastModifiedBy>
  <cp:revision>10</cp:revision>
  <dcterms:created xsi:type="dcterms:W3CDTF">2020-10-06T09:06:24Z</dcterms:created>
  <dcterms:modified xsi:type="dcterms:W3CDTF">2020-10-16T09:08:27Z</dcterms:modified>
</cp:coreProperties>
</file>